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81" r:id="rId13"/>
    <p:sldId id="268" r:id="rId14"/>
    <p:sldId id="269" r:id="rId15"/>
    <p:sldId id="270" r:id="rId16"/>
    <p:sldId id="271" r:id="rId17"/>
    <p:sldId id="272" r:id="rId18"/>
    <p:sldId id="280" r:id="rId19"/>
    <p:sldId id="273" r:id="rId20"/>
    <p:sldId id="282" r:id="rId21"/>
    <p:sldId id="274" r:id="rId22"/>
    <p:sldId id="275" r:id="rId23"/>
    <p:sldId id="276" r:id="rId24"/>
    <p:sldId id="277" r:id="rId25"/>
    <p:sldId id="279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2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Relationship Id="rId1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xUo/awesome-xamarin-form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loisdeniel/Microcharts" TargetMode="External"/><Relationship Id="rId4" Type="http://schemas.openxmlformats.org/officeDocument/2006/relationships/hyperlink" Target="https://github.com/jsuarezruiz/awesome-xamarin-form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uismts.com/blog/xamarin/hello-microsoft-learn-good-bye-xamarin-university/" TargetMode="External"/><Relationship Id="rId7" Type="http://schemas.openxmlformats.org/officeDocument/2006/relationships/hyperlink" Target="https://github.com/jamesmontemagno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xamarin.com/adding-bindable-native-views-directly-to-xaml/" TargetMode="External"/><Relationship Id="rId5" Type="http://schemas.openxmlformats.org/officeDocument/2006/relationships/hyperlink" Target="https://blog.xamarin.com/xamarin-forms-and-zeplin-speed-up-your-design-to-development-process/" TargetMode="External"/><Relationship Id="rId4" Type="http://schemas.openxmlformats.org/officeDocument/2006/relationships/hyperlink" Target="https://docs.microsoft.com/en-us/xamarin/xamarin-forms/enterprise-application-pattern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hyperlink" Target="https://www.xamarin.com/plugi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52B1C-0FD7-4D57-BB40-E2C79AD98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880" y="1224555"/>
            <a:ext cx="8825658" cy="1481731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  <a:cs typeface="Calibri" panose="020F0502020204030204" pitchFamily="34" charset="0"/>
              </a:rPr>
              <a:t>Xamarin.Forms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  <a:latin typeface="Century Gothic (Headings)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C255F8-51C7-4B09-98D8-98CC846A6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6880" y="2786655"/>
            <a:ext cx="8825658" cy="86142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  <a:cs typeface="Calibri Light" panose="020F0302020204030204" pitchFamily="34" charset="0"/>
              </a:rPr>
              <a:t>ЧАСТЬ</a:t>
            </a:r>
            <a: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  <a:cs typeface="Calibri Light" panose="020F0302020204030204" pitchFamily="34" charset="0"/>
              </a:rPr>
              <a:t> #1</a:t>
            </a:r>
          </a:p>
        </p:txBody>
      </p:sp>
    </p:spTree>
    <p:extLst>
      <p:ext uri="{BB962C8B-B14F-4D97-AF65-F5344CB8AC3E}">
        <p14:creationId xmlns:p14="http://schemas.microsoft.com/office/powerpoint/2010/main" val="2523861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6EC55EF-2F6C-4013-ABB4-AD3D7DF550D3}"/>
              </a:ext>
            </a:extLst>
          </p:cNvPr>
          <p:cNvSpPr txBox="1">
            <a:spLocks/>
          </p:cNvSpPr>
          <p:nvPr/>
        </p:nvSpPr>
        <p:spPr>
          <a:xfrm>
            <a:off x="1069770" y="2511425"/>
            <a:ext cx="11889564" cy="9175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Xamarin Forms – </a:t>
            </a:r>
            <a:r>
              <a:rPr lang="ru-RU" sz="3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еще больше общего кода</a:t>
            </a:r>
            <a:endParaRPr lang="x-none" sz="3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118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695C33-D072-4AA5-B794-1845CA00E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4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6EC55EF-2F6C-4013-ABB4-AD3D7DF550D3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Xamarin Forms – </a:t>
            </a:r>
            <a:r>
              <a:rPr lang="ru-RU" sz="3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еще больше общего кода</a:t>
            </a:r>
            <a:endParaRPr lang="x-none" sz="3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B1E320C-79A9-46F2-9552-AF2DF8ED7A15}"/>
              </a:ext>
            </a:extLst>
          </p:cNvPr>
          <p:cNvSpPr txBox="1">
            <a:spLocks/>
          </p:cNvSpPr>
          <p:nvPr/>
        </p:nvSpPr>
        <p:spPr>
          <a:xfrm>
            <a:off x="558741" y="4856565"/>
            <a:ext cx="5439134" cy="69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3199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Xamarin Classic/Native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5AB7211-DEEA-408A-A29C-9E607A557958}"/>
              </a:ext>
            </a:extLst>
          </p:cNvPr>
          <p:cNvSpPr txBox="1">
            <a:spLocks/>
          </p:cNvSpPr>
          <p:nvPr/>
        </p:nvSpPr>
        <p:spPr>
          <a:xfrm>
            <a:off x="6385278" y="4856566"/>
            <a:ext cx="5439134" cy="1690984"/>
          </a:xfrm>
          <a:prstGeom prst="rect">
            <a:avLst/>
          </a:prstGeom>
          <a:noFill/>
        </p:spPr>
        <p:txBody>
          <a:bodyPr vert="horz" wrap="square" lIns="146283" tIns="91427" rIns="146283" bIns="91427" rtlCol="0"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3199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C </a:t>
            </a:r>
            <a:r>
              <a:rPr lang="en-US" sz="3199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Xamarin.Forms</a:t>
            </a:r>
            <a:r>
              <a:rPr lang="en-US" sz="3199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:</a:t>
            </a:r>
            <a:br>
              <a:rPr lang="en-US" sz="3199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ru-RU" sz="3199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все по прежнему нативное, еще больше общего кода</a:t>
            </a:r>
            <a:endParaRPr lang="en-US" sz="3199" dirty="0">
              <a:solidFill>
                <a:schemeClr val="bg1">
                  <a:lumMod val="85000"/>
                  <a:lumOff val="15000"/>
                </a:scheme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849EF9-48F3-47F3-96DD-66858A4A77C5}"/>
              </a:ext>
            </a:extLst>
          </p:cNvPr>
          <p:cNvSpPr/>
          <p:nvPr/>
        </p:nvSpPr>
        <p:spPr bwMode="auto">
          <a:xfrm>
            <a:off x="570781" y="2600841"/>
            <a:ext cx="1792827" cy="684425"/>
          </a:xfrm>
          <a:prstGeom prst="rect">
            <a:avLst/>
          </a:prstGeom>
          <a:solidFill>
            <a:srgbClr val="693F9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4" tIns="91414" rIns="34284" bIns="34284" rtlCol="0" anchor="b" anchorCtr="0"/>
          <a:lstStyle/>
          <a:p>
            <a:pPr algn="ctr" defTabSz="932152">
              <a:defRPr/>
            </a:pPr>
            <a:r>
              <a:rPr lang="en-US" sz="800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31FF2A-115E-4011-87C1-B69EB535F226}"/>
              </a:ext>
            </a:extLst>
          </p:cNvPr>
          <p:cNvSpPr txBox="1"/>
          <p:nvPr/>
        </p:nvSpPr>
        <p:spPr>
          <a:xfrm>
            <a:off x="570780" y="2538436"/>
            <a:ext cx="1785172" cy="807697"/>
          </a:xfrm>
          <a:prstGeom prst="rect">
            <a:avLst/>
          </a:prstGeom>
          <a:noFill/>
        </p:spPr>
        <p:txBody>
          <a:bodyPr wrap="square" lIns="182829" tIns="146262" rIns="182829" bIns="146262" rtlCol="0">
            <a:spAutoFit/>
          </a:bodyPr>
          <a:lstStyle/>
          <a:p>
            <a:pPr algn="ctr" defTabSz="932217">
              <a:defRPr/>
            </a:pPr>
            <a:r>
              <a:rPr lang="en-US" sz="1632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</a:rPr>
              <a:t>iOS C# </a:t>
            </a:r>
            <a:r>
              <a:rPr lang="ru-RU" sz="1632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</a:rPr>
              <a:t>интерфейс</a:t>
            </a:r>
            <a:endParaRPr lang="en-US" sz="1632" dirty="0">
              <a:solidFill>
                <a:schemeClr val="bg1">
                  <a:lumMod val="85000"/>
                  <a:lumOff val="15000"/>
                </a:schemeClr>
              </a:solidFill>
              <a:latin typeface="Segoe UI Semibold" panose="020B07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E57730-45BD-474F-88C7-3742BEEE3F10}"/>
              </a:ext>
            </a:extLst>
          </p:cNvPr>
          <p:cNvSpPr/>
          <p:nvPr/>
        </p:nvSpPr>
        <p:spPr bwMode="auto">
          <a:xfrm>
            <a:off x="4201157" y="2600841"/>
            <a:ext cx="1796691" cy="6844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4" tIns="91414" rIns="34284" bIns="34284" rtlCol="0" anchor="b" anchorCtr="0"/>
          <a:lstStyle/>
          <a:p>
            <a:pPr algn="ctr" defTabSz="932152">
              <a:defRPr/>
            </a:pPr>
            <a:r>
              <a:rPr lang="en-US" sz="800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7B68F0-E5C8-4E02-B0C2-94D28FE1861B}"/>
              </a:ext>
            </a:extLst>
          </p:cNvPr>
          <p:cNvSpPr txBox="1"/>
          <p:nvPr/>
        </p:nvSpPr>
        <p:spPr>
          <a:xfrm>
            <a:off x="4189298" y="2549000"/>
            <a:ext cx="1821145" cy="807697"/>
          </a:xfrm>
          <a:prstGeom prst="rect">
            <a:avLst/>
          </a:prstGeom>
          <a:noFill/>
        </p:spPr>
        <p:txBody>
          <a:bodyPr wrap="square" lIns="182829" tIns="146262" rIns="182829" bIns="146262" rtlCol="0">
            <a:spAutoFit/>
          </a:bodyPr>
          <a:lstStyle/>
          <a:p>
            <a:pPr algn="ctr" defTabSz="932217">
              <a:defRPr/>
            </a:pPr>
            <a:r>
              <a:rPr lang="en-US" sz="1632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</a:rPr>
              <a:t>Windows C# </a:t>
            </a:r>
            <a:r>
              <a:rPr lang="ru-RU" sz="1632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</a:rPr>
              <a:t>интерфейс</a:t>
            </a:r>
            <a:endParaRPr lang="en-US" sz="1632" dirty="0">
              <a:solidFill>
                <a:schemeClr val="bg1">
                  <a:lumMod val="85000"/>
                  <a:lumOff val="15000"/>
                </a:schemeClr>
              </a:solidFill>
              <a:latin typeface="Segoe UI Semibold" panose="020B07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249121-16E5-4A59-9170-6D1D079573BE}"/>
              </a:ext>
            </a:extLst>
          </p:cNvPr>
          <p:cNvSpPr/>
          <p:nvPr/>
        </p:nvSpPr>
        <p:spPr bwMode="auto">
          <a:xfrm>
            <a:off x="2390507" y="2600841"/>
            <a:ext cx="1789035" cy="684425"/>
          </a:xfrm>
          <a:prstGeom prst="rect">
            <a:avLst/>
          </a:prstGeom>
          <a:solidFill>
            <a:srgbClr val="0181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4" tIns="91414" rIns="34284" bIns="34284" rtlCol="0" anchor="b" anchorCtr="0"/>
          <a:lstStyle/>
          <a:p>
            <a:pPr algn="ctr" defTabSz="932152">
              <a:defRPr/>
            </a:pPr>
            <a:r>
              <a:rPr lang="en-US" sz="800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C711F-8F1A-4E57-83EF-E4E8EF45D4F8}"/>
              </a:ext>
            </a:extLst>
          </p:cNvPr>
          <p:cNvSpPr txBox="1"/>
          <p:nvPr/>
        </p:nvSpPr>
        <p:spPr>
          <a:xfrm>
            <a:off x="2390504" y="2549000"/>
            <a:ext cx="1785172" cy="807697"/>
          </a:xfrm>
          <a:prstGeom prst="rect">
            <a:avLst/>
          </a:prstGeom>
          <a:noFill/>
        </p:spPr>
        <p:txBody>
          <a:bodyPr wrap="square" lIns="182829" tIns="146262" rIns="182829" bIns="146262" rtlCol="0">
            <a:spAutoFit/>
          </a:bodyPr>
          <a:lstStyle/>
          <a:p>
            <a:pPr algn="ctr" defTabSz="932217">
              <a:defRPr/>
            </a:pPr>
            <a:r>
              <a:rPr lang="en-US" sz="1632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</a:rPr>
              <a:t>Android C# </a:t>
            </a:r>
            <a:r>
              <a:rPr lang="ru-RU" sz="1632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</a:rPr>
              <a:t>интерфейс</a:t>
            </a:r>
            <a:endParaRPr lang="en-US" sz="1632" dirty="0">
              <a:solidFill>
                <a:schemeClr val="bg1">
                  <a:lumMod val="85000"/>
                  <a:lumOff val="15000"/>
                </a:schemeClr>
              </a:solidFill>
              <a:latin typeface="Segoe UI Semibold" panose="020B07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4D7887-0C0C-4ADA-BFE8-04B97C010254}"/>
              </a:ext>
            </a:extLst>
          </p:cNvPr>
          <p:cNvSpPr/>
          <p:nvPr/>
        </p:nvSpPr>
        <p:spPr bwMode="auto">
          <a:xfrm>
            <a:off x="570780" y="3313386"/>
            <a:ext cx="5429512" cy="1446598"/>
          </a:xfrm>
          <a:prstGeom prst="rect">
            <a:avLst/>
          </a:prstGeom>
          <a:solidFill>
            <a:srgbClr val="73737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4" tIns="91414" rIns="34284" bIns="34284" rtlCol="0" anchor="b" anchorCtr="0"/>
          <a:lstStyle/>
          <a:p>
            <a:pPr algn="ctr" defTabSz="932152">
              <a:defRPr/>
            </a:pPr>
            <a:r>
              <a:rPr lang="en-US" sz="800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8652D5-9031-4D94-A657-E414EACA07C4}"/>
              </a:ext>
            </a:extLst>
          </p:cNvPr>
          <p:cNvSpPr txBox="1"/>
          <p:nvPr/>
        </p:nvSpPr>
        <p:spPr>
          <a:xfrm>
            <a:off x="550883" y="3607966"/>
            <a:ext cx="5471025" cy="823654"/>
          </a:xfrm>
          <a:prstGeom prst="rect">
            <a:avLst/>
          </a:prstGeom>
          <a:noFill/>
        </p:spPr>
        <p:txBody>
          <a:bodyPr wrap="square" lIns="182829" tIns="146262" rIns="182829" bIns="146262" rtlCol="0">
            <a:spAutoFit/>
          </a:bodyPr>
          <a:lstStyle/>
          <a:p>
            <a:pPr algn="ctr" defTabSz="932217">
              <a:defRPr/>
            </a:pPr>
            <a:r>
              <a:rPr lang="ru-RU" sz="3366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</a:rPr>
              <a:t>Общая</a:t>
            </a:r>
            <a:r>
              <a:rPr lang="en-US" sz="3366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</a:rPr>
              <a:t> C# </a:t>
            </a:r>
            <a:r>
              <a:rPr lang="ru-RU" sz="3366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</a:rPr>
              <a:t>логика</a:t>
            </a:r>
            <a:endParaRPr lang="en-US" sz="3366" dirty="0">
              <a:solidFill>
                <a:schemeClr val="bg1">
                  <a:lumMod val="85000"/>
                  <a:lumOff val="15000"/>
                </a:schemeClr>
              </a:solidFill>
              <a:latin typeface="Segoe UI Semibold" panose="020B0702040204020203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51AE74-474B-4E39-BF8F-14CF50E082F3}"/>
              </a:ext>
            </a:extLst>
          </p:cNvPr>
          <p:cNvSpPr/>
          <p:nvPr/>
        </p:nvSpPr>
        <p:spPr bwMode="auto">
          <a:xfrm>
            <a:off x="1134773" y="1776366"/>
            <a:ext cx="667991" cy="667991"/>
          </a:xfrm>
          <a:prstGeom prst="ellipse">
            <a:avLst/>
          </a:prstGeom>
          <a:solidFill>
            <a:srgbClr val="693F9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4" tIns="91414" rIns="34284" bIns="34284" rtlCol="0" anchor="b" anchorCtr="0"/>
          <a:lstStyle/>
          <a:p>
            <a:pPr algn="ctr" defTabSz="932152">
              <a:defRPr/>
            </a:pPr>
            <a:endParaRPr lang="en-US" sz="800" dirty="0">
              <a:solidFill>
                <a:schemeClr val="bg1">
                  <a:lumMod val="85000"/>
                  <a:lumOff val="15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BA8F836-5483-41BF-8B08-99F3BD061056}"/>
              </a:ext>
            </a:extLst>
          </p:cNvPr>
          <p:cNvSpPr/>
          <p:nvPr/>
        </p:nvSpPr>
        <p:spPr bwMode="auto">
          <a:xfrm>
            <a:off x="2958362" y="1773864"/>
            <a:ext cx="667991" cy="667991"/>
          </a:xfrm>
          <a:prstGeom prst="ellipse">
            <a:avLst/>
          </a:prstGeom>
          <a:solidFill>
            <a:srgbClr val="0181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4" tIns="91414" rIns="34284" bIns="34284" rtlCol="0" anchor="b" anchorCtr="0"/>
          <a:lstStyle/>
          <a:p>
            <a:pPr algn="ctr" defTabSz="932152">
              <a:defRPr/>
            </a:pPr>
            <a:endParaRPr lang="en-US" sz="800" dirty="0">
              <a:solidFill>
                <a:schemeClr val="bg1">
                  <a:lumMod val="85000"/>
                  <a:lumOff val="15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D563B8-9A06-4C1F-A8F0-95090C447E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365" y="1929700"/>
            <a:ext cx="285984" cy="343987"/>
          </a:xfrm>
          <a:prstGeom prst="rect">
            <a:avLst/>
          </a:prstGeom>
          <a:solidFill>
            <a:srgbClr val="018172"/>
          </a:solidFill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D418F5B2-C75D-4423-938C-107317C95444}"/>
              </a:ext>
            </a:extLst>
          </p:cNvPr>
          <p:cNvSpPr/>
          <p:nvPr/>
        </p:nvSpPr>
        <p:spPr bwMode="auto">
          <a:xfrm>
            <a:off x="4776669" y="1784426"/>
            <a:ext cx="667991" cy="667991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4" tIns="91414" rIns="34284" bIns="34284" rtlCol="0" anchor="b" anchorCtr="0"/>
          <a:lstStyle/>
          <a:p>
            <a:pPr algn="ctr" defTabSz="932152">
              <a:defRPr/>
            </a:pPr>
            <a:endParaRPr lang="en-US" sz="800" dirty="0">
              <a:solidFill>
                <a:schemeClr val="bg1">
                  <a:lumMod val="85000"/>
                  <a:lumOff val="15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01FD186-C290-40D3-990F-D1B5860F380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086" y="1981281"/>
            <a:ext cx="279116" cy="279034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4" name="Picture 2" descr="http://www.freeiconspng.com/uploads/ios-7-logo-png-14.png">
            <a:extLst>
              <a:ext uri="{FF2B5EF4-FFF2-40B4-BE49-F238E27FC236}">
                <a16:creationId xmlns:a16="http://schemas.microsoft.com/office/drawing/2014/main" id="{E347057E-2599-4D89-8E16-CE3DEAE91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1241" y="1968028"/>
            <a:ext cx="424683" cy="267331"/>
          </a:xfrm>
          <a:prstGeom prst="rect">
            <a:avLst/>
          </a:prstGeom>
          <a:solidFill>
            <a:srgbClr val="693F9A"/>
          </a:solidFill>
          <a:extLst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7CC7BC3-F9DD-4822-AD69-2DD39AC34F67}"/>
              </a:ext>
            </a:extLst>
          </p:cNvPr>
          <p:cNvSpPr/>
          <p:nvPr/>
        </p:nvSpPr>
        <p:spPr bwMode="auto">
          <a:xfrm>
            <a:off x="6390486" y="2600842"/>
            <a:ext cx="1792826" cy="135594"/>
          </a:xfrm>
          <a:prstGeom prst="rect">
            <a:avLst/>
          </a:prstGeom>
          <a:solidFill>
            <a:srgbClr val="693F9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4" tIns="91414" rIns="34284" bIns="34284" rtlCol="0" anchor="b" anchorCtr="0"/>
          <a:lstStyle/>
          <a:p>
            <a:pPr algn="ctr" defTabSz="932152">
              <a:defRPr/>
            </a:pPr>
            <a:r>
              <a:rPr lang="en-US" sz="800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FD7138-EABF-41CC-BC57-9C0C9865F213}"/>
              </a:ext>
            </a:extLst>
          </p:cNvPr>
          <p:cNvSpPr/>
          <p:nvPr/>
        </p:nvSpPr>
        <p:spPr bwMode="auto">
          <a:xfrm>
            <a:off x="10020863" y="2600842"/>
            <a:ext cx="1796691" cy="13559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4" tIns="91414" rIns="34284" bIns="34284" rtlCol="0" anchor="b" anchorCtr="0"/>
          <a:lstStyle/>
          <a:p>
            <a:pPr algn="ctr" defTabSz="932152">
              <a:defRPr/>
            </a:pPr>
            <a:r>
              <a:rPr lang="en-US" sz="800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D0938A-1419-4B64-8669-824B9835E9E0}"/>
              </a:ext>
            </a:extLst>
          </p:cNvPr>
          <p:cNvSpPr/>
          <p:nvPr/>
        </p:nvSpPr>
        <p:spPr bwMode="auto">
          <a:xfrm>
            <a:off x="8210214" y="2600842"/>
            <a:ext cx="1789035" cy="135594"/>
          </a:xfrm>
          <a:prstGeom prst="rect">
            <a:avLst/>
          </a:prstGeom>
          <a:solidFill>
            <a:srgbClr val="0181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4" tIns="91414" rIns="34284" bIns="34284" rtlCol="0" anchor="b" anchorCtr="0"/>
          <a:lstStyle/>
          <a:p>
            <a:pPr algn="ctr" defTabSz="932152">
              <a:defRPr/>
            </a:pPr>
            <a:r>
              <a:rPr lang="en-US" sz="800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74B5A8-660E-430D-B589-16D028D95B39}"/>
              </a:ext>
            </a:extLst>
          </p:cNvPr>
          <p:cNvSpPr/>
          <p:nvPr/>
        </p:nvSpPr>
        <p:spPr bwMode="auto">
          <a:xfrm>
            <a:off x="6390488" y="3313386"/>
            <a:ext cx="5427067" cy="1446598"/>
          </a:xfrm>
          <a:prstGeom prst="rect">
            <a:avLst/>
          </a:prstGeom>
          <a:solidFill>
            <a:srgbClr val="73737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4" tIns="91414" rIns="34284" bIns="34284" rtlCol="0" anchor="b" anchorCtr="0"/>
          <a:lstStyle/>
          <a:p>
            <a:pPr algn="ctr" defTabSz="932152">
              <a:defRPr/>
            </a:pPr>
            <a:r>
              <a:rPr lang="en-US" sz="800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29B70F-2033-4003-9F00-A2242D8AFF27}"/>
              </a:ext>
            </a:extLst>
          </p:cNvPr>
          <p:cNvSpPr txBox="1"/>
          <p:nvPr/>
        </p:nvSpPr>
        <p:spPr>
          <a:xfrm>
            <a:off x="6370589" y="3607966"/>
            <a:ext cx="5471025" cy="823654"/>
          </a:xfrm>
          <a:prstGeom prst="rect">
            <a:avLst/>
          </a:prstGeom>
          <a:noFill/>
        </p:spPr>
        <p:txBody>
          <a:bodyPr wrap="square" lIns="182829" tIns="146262" rIns="182829" bIns="146262" rtlCol="0">
            <a:spAutoFit/>
          </a:bodyPr>
          <a:lstStyle/>
          <a:p>
            <a:pPr algn="ctr" defTabSz="932217">
              <a:defRPr/>
            </a:pPr>
            <a:r>
              <a:rPr lang="ru-RU" sz="3366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</a:rPr>
              <a:t>Общая</a:t>
            </a:r>
            <a:r>
              <a:rPr lang="en-US" sz="3366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</a:rPr>
              <a:t> C# </a:t>
            </a:r>
            <a:r>
              <a:rPr lang="ru-RU" sz="3366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</a:rPr>
              <a:t>логика</a:t>
            </a:r>
            <a:endParaRPr lang="en-US" sz="3366" dirty="0">
              <a:solidFill>
                <a:schemeClr val="bg1">
                  <a:lumMod val="85000"/>
                  <a:lumOff val="15000"/>
                </a:schemeClr>
              </a:solidFill>
              <a:latin typeface="Segoe UI Semibold" panose="020B0702040204020203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DD41898-03CC-4083-848E-CCC2C187C9CA}"/>
              </a:ext>
            </a:extLst>
          </p:cNvPr>
          <p:cNvSpPr/>
          <p:nvPr/>
        </p:nvSpPr>
        <p:spPr bwMode="auto">
          <a:xfrm>
            <a:off x="6954480" y="1776366"/>
            <a:ext cx="667991" cy="667991"/>
          </a:xfrm>
          <a:prstGeom prst="ellipse">
            <a:avLst/>
          </a:prstGeom>
          <a:solidFill>
            <a:srgbClr val="693F9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4" tIns="91414" rIns="34284" bIns="34284" rtlCol="0" anchor="b" anchorCtr="0"/>
          <a:lstStyle/>
          <a:p>
            <a:pPr algn="ctr" defTabSz="932152">
              <a:defRPr/>
            </a:pPr>
            <a:endParaRPr lang="en-US" sz="800" dirty="0">
              <a:solidFill>
                <a:schemeClr val="bg1">
                  <a:lumMod val="85000"/>
                  <a:lumOff val="15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8B98B45-BA95-443C-9168-B3B779F13D92}"/>
              </a:ext>
            </a:extLst>
          </p:cNvPr>
          <p:cNvSpPr/>
          <p:nvPr/>
        </p:nvSpPr>
        <p:spPr bwMode="auto">
          <a:xfrm>
            <a:off x="8778069" y="1773864"/>
            <a:ext cx="667991" cy="667991"/>
          </a:xfrm>
          <a:prstGeom prst="ellipse">
            <a:avLst/>
          </a:prstGeom>
          <a:solidFill>
            <a:srgbClr val="0181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4" tIns="91414" rIns="34284" bIns="34284" rtlCol="0" anchor="b" anchorCtr="0"/>
          <a:lstStyle/>
          <a:p>
            <a:pPr algn="ctr" defTabSz="932152">
              <a:defRPr/>
            </a:pPr>
            <a:endParaRPr lang="en-US" sz="800" dirty="0">
              <a:solidFill>
                <a:schemeClr val="bg1">
                  <a:lumMod val="85000"/>
                  <a:lumOff val="15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A33E47-19C1-4D43-8ED0-A13F83C72F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9071" y="1929700"/>
            <a:ext cx="285984" cy="343987"/>
          </a:xfrm>
          <a:prstGeom prst="rect">
            <a:avLst/>
          </a:prstGeom>
          <a:solidFill>
            <a:srgbClr val="018172"/>
          </a:solidFill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540FC33D-E64A-480B-9C4A-0F2A5C71CB8F}"/>
              </a:ext>
            </a:extLst>
          </p:cNvPr>
          <p:cNvSpPr/>
          <p:nvPr/>
        </p:nvSpPr>
        <p:spPr bwMode="auto">
          <a:xfrm>
            <a:off x="10596376" y="1784426"/>
            <a:ext cx="667991" cy="667991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4" tIns="91414" rIns="34284" bIns="34284" rtlCol="0" anchor="b" anchorCtr="0"/>
          <a:lstStyle/>
          <a:p>
            <a:pPr algn="ctr" defTabSz="932152">
              <a:defRPr/>
            </a:pPr>
            <a:endParaRPr lang="en-US" sz="800" dirty="0">
              <a:solidFill>
                <a:schemeClr val="bg1">
                  <a:lumMod val="85000"/>
                  <a:lumOff val="15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1BB03E1-EF6F-4FE2-8FCC-4836F47DDB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1793" y="1981281"/>
            <a:ext cx="279116" cy="279034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A6D9710-1A2F-4B46-9F38-A38A3EFD3520}"/>
              </a:ext>
            </a:extLst>
          </p:cNvPr>
          <p:cNvSpPr/>
          <p:nvPr/>
        </p:nvSpPr>
        <p:spPr>
          <a:xfrm>
            <a:off x="6390488" y="2770376"/>
            <a:ext cx="5427067" cy="5148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217">
              <a:defRPr/>
            </a:pPr>
            <a:r>
              <a:rPr lang="en-US" sz="2244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</a:rPr>
              <a:t>Xamarin.Forms</a:t>
            </a:r>
            <a:endParaRPr lang="en-US" sz="2244" dirty="0">
              <a:solidFill>
                <a:schemeClr val="bg1">
                  <a:lumMod val="85000"/>
                  <a:lumOff val="15000"/>
                </a:schemeClr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36" name="Picture 2" descr="http://www.freeiconspng.com/uploads/ios-7-logo-png-14.png">
            <a:extLst>
              <a:ext uri="{FF2B5EF4-FFF2-40B4-BE49-F238E27FC236}">
                <a16:creationId xmlns:a16="http://schemas.microsoft.com/office/drawing/2014/main" id="{6048CEDF-C727-4C64-A531-B5F846606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4558" y="1968028"/>
            <a:ext cx="424683" cy="267331"/>
          </a:xfrm>
          <a:prstGeom prst="rect">
            <a:avLst/>
          </a:prstGeom>
          <a:solidFill>
            <a:srgbClr val="693F9A"/>
          </a:solidFill>
          <a:extLst/>
        </p:spPr>
      </p:pic>
    </p:spTree>
    <p:extLst>
      <p:ext uri="{BB962C8B-B14F-4D97-AF65-F5344CB8AC3E}">
        <p14:creationId xmlns:p14="http://schemas.microsoft.com/office/powerpoint/2010/main" val="1983437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FE36004C-5DAC-4901-B443-8FB06C1C973E}"/>
              </a:ext>
            </a:extLst>
          </p:cNvPr>
          <p:cNvSpPr txBox="1">
            <a:spLocks/>
          </p:cNvSpPr>
          <p:nvPr/>
        </p:nvSpPr>
        <p:spPr>
          <a:xfrm>
            <a:off x="107199" y="0"/>
            <a:ext cx="11889564" cy="9175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4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Нативный</a:t>
            </a:r>
            <a:r>
              <a:rPr lang="en-US" sz="4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4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интерфейс из общего кода</a:t>
            </a:r>
            <a:endParaRPr lang="en-US" sz="4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7D3AED5-93C7-45AF-856A-7E46C9DFC0D8}"/>
              </a:ext>
            </a:extLst>
          </p:cNvPr>
          <p:cNvSpPr txBox="1">
            <a:spLocks/>
          </p:cNvSpPr>
          <p:nvPr/>
        </p:nvSpPr>
        <p:spPr>
          <a:xfrm>
            <a:off x="7292287" y="1231268"/>
            <a:ext cx="5442574" cy="541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&lt;?xml version="1.0" encoding="UTF-8"?&gt;</a:t>
            </a:r>
          </a:p>
          <a:p>
            <a:pPr marL="0" indent="0">
              <a:buFont typeface="Wingdings 3" charset="2"/>
              <a:buNone/>
            </a:pP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&lt;</a:t>
            </a:r>
            <a:r>
              <a:rPr lang="en-US" sz="800" b="1" kern="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TabbedPage</a:t>
            </a: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800" b="1" kern="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xmlns</a:t>
            </a: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="http://xamarin.com/schemas/2014/forms"</a:t>
            </a:r>
          </a:p>
          <a:p>
            <a:pPr marL="0" indent="0">
              <a:buFont typeface="Wingdings 3" charset="2"/>
              <a:buNone/>
            </a:pP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         </a:t>
            </a:r>
            <a:r>
              <a:rPr lang="en-US" sz="800" b="1" kern="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xmlns:x</a:t>
            </a: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="http://schemas.microsoft.com/</a:t>
            </a:r>
            <a:r>
              <a:rPr lang="en-US" sz="800" b="1" kern="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winfx</a:t>
            </a: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/2009/</a:t>
            </a:r>
            <a:r>
              <a:rPr lang="en-US" sz="800" b="1" kern="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xaml</a:t>
            </a: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"</a:t>
            </a:r>
          </a:p>
          <a:p>
            <a:pPr marL="0" indent="0">
              <a:buFont typeface="Wingdings 3" charset="2"/>
              <a:buNone/>
            </a:pP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         x:Class="MyApp.MainPage"&gt;</a:t>
            </a:r>
          </a:p>
          <a:p>
            <a:pPr marL="0" indent="0">
              <a:buFont typeface="Wingdings 3" charset="2"/>
              <a:buNone/>
            </a:pP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&lt;</a:t>
            </a:r>
            <a:r>
              <a:rPr lang="en-US" sz="800" b="1" kern="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TabbedPage.Children</a:t>
            </a: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&gt;</a:t>
            </a:r>
          </a:p>
          <a:p>
            <a:pPr marL="0" indent="0">
              <a:buFont typeface="Wingdings 3" charset="2"/>
              <a:buNone/>
            </a:pP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&lt;</a:t>
            </a:r>
            <a:r>
              <a:rPr lang="en-US" sz="800" b="1" kern="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ContentPage</a:t>
            </a: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Title="Profile" Icon="Profile.png"&gt;</a:t>
            </a:r>
          </a:p>
          <a:p>
            <a:pPr marL="0" indent="0">
              <a:buFont typeface="Wingdings 3" charset="2"/>
              <a:buNone/>
            </a:pP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 &lt;</a:t>
            </a:r>
            <a:r>
              <a:rPr lang="en-US" sz="800" b="1" kern="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StackLayout</a:t>
            </a: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Spacing="20" Padding="20"</a:t>
            </a:r>
          </a:p>
          <a:p>
            <a:pPr marL="0" indent="0">
              <a:buFont typeface="Wingdings 3" charset="2"/>
              <a:buNone/>
            </a:pPr>
            <a:r>
              <a:rPr lang="de-DE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              VerticalOptions="Center"&gt;</a:t>
            </a:r>
          </a:p>
          <a:p>
            <a:pPr marL="0" indent="0">
              <a:buFont typeface="Wingdings 3" charset="2"/>
              <a:buNone/>
            </a:pPr>
            <a:r>
              <a:rPr lang="de-DE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     &lt;Entry Placeholder="Username"</a:t>
            </a:r>
          </a:p>
          <a:p>
            <a:pPr marL="0" indent="0">
              <a:buFont typeface="Wingdings 3" charset="2"/>
              <a:buNone/>
            </a:pPr>
            <a:r>
              <a:rPr lang="da-DK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            Text="{Binding Username}"/&gt;</a:t>
            </a:r>
          </a:p>
          <a:p>
            <a:pPr marL="0" indent="0">
              <a:buFont typeface="Wingdings 3" charset="2"/>
              <a:buNone/>
            </a:pPr>
            <a:r>
              <a:rPr lang="da-DK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     &lt;Entry Placeholder="Password"</a:t>
            </a:r>
          </a:p>
          <a:p>
            <a:pPr marL="0" indent="0">
              <a:buFont typeface="Wingdings 3" charset="2"/>
              <a:buNone/>
            </a:pPr>
            <a:r>
              <a:rPr lang="nl-NL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            Text="{Binding Password}"</a:t>
            </a:r>
          </a:p>
          <a:p>
            <a:pPr marL="0" indent="0">
              <a:buFont typeface="Wingdings 3" charset="2"/>
              <a:buNone/>
            </a:pPr>
            <a:r>
              <a:rPr lang="nl-NL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            IsPassword="true"/&gt;</a:t>
            </a:r>
          </a:p>
          <a:p>
            <a:pPr marL="0" indent="0">
              <a:buFont typeface="Wingdings 3" charset="2"/>
              <a:buNone/>
            </a:pPr>
            <a:r>
              <a:rPr lang="nl-NL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     &lt;Button Text="Login" TextColor="White"</a:t>
            </a:r>
          </a:p>
          <a:p>
            <a:pPr marL="0" indent="0">
              <a:buFont typeface="Wingdings 3" charset="2"/>
              <a:buNone/>
            </a:pP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             </a:t>
            </a:r>
            <a:r>
              <a:rPr lang="en-US" sz="800" b="1" kern="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BackgroundColor</a:t>
            </a: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="#77D065"</a:t>
            </a:r>
          </a:p>
          <a:p>
            <a:pPr marL="0" indent="0">
              <a:buFont typeface="Wingdings 3" charset="2"/>
              <a:buNone/>
            </a:pP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             Command="{Binding </a:t>
            </a:r>
            <a:r>
              <a:rPr lang="en-US" sz="800" b="1" kern="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LoginCommand</a:t>
            </a: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}"/&gt;</a:t>
            </a:r>
          </a:p>
          <a:p>
            <a:pPr marL="0" indent="0">
              <a:buFont typeface="Wingdings 3" charset="2"/>
              <a:buNone/>
            </a:pP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 &lt;/</a:t>
            </a:r>
            <a:r>
              <a:rPr lang="en-US" sz="800" b="1" kern="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StackLayout</a:t>
            </a: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&gt;</a:t>
            </a:r>
          </a:p>
          <a:p>
            <a:pPr marL="0" indent="0">
              <a:buFont typeface="Wingdings 3" charset="2"/>
              <a:buNone/>
            </a:pP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&lt;/</a:t>
            </a:r>
            <a:r>
              <a:rPr lang="en-US" sz="800" b="1" kern="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ContentPage</a:t>
            </a: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&gt;</a:t>
            </a:r>
          </a:p>
          <a:p>
            <a:pPr marL="0" indent="0">
              <a:buFont typeface="Wingdings 3" charset="2"/>
              <a:buNone/>
            </a:pP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&lt;</a:t>
            </a:r>
            <a:r>
              <a:rPr lang="en-US" sz="800" b="1" kern="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ContentPage</a:t>
            </a:r>
            <a:r>
              <a:rPr lang="en-US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Title="Settings" Icon="Settings.png"&gt;</a:t>
            </a:r>
          </a:p>
          <a:p>
            <a:pPr marL="0" indent="0">
              <a:buFont typeface="Wingdings 3" charset="2"/>
              <a:buNone/>
            </a:pPr>
            <a:r>
              <a:rPr lang="fi-FI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 &lt;!-- Settings --&gt;</a:t>
            </a:r>
          </a:p>
          <a:p>
            <a:pPr marL="0" indent="0">
              <a:buFont typeface="Wingdings 3" charset="2"/>
              <a:buNone/>
            </a:pPr>
            <a:r>
              <a:rPr lang="fi-FI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&lt;/ContentPage&gt;</a:t>
            </a:r>
          </a:p>
          <a:p>
            <a:pPr marL="0" indent="0">
              <a:buFont typeface="Wingdings 3" charset="2"/>
              <a:buNone/>
            </a:pPr>
            <a:r>
              <a:rPr lang="fi-FI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&lt;/TabbedPage.Children&gt;</a:t>
            </a:r>
          </a:p>
          <a:p>
            <a:pPr marL="0" indent="0">
              <a:buFont typeface="Wingdings 3" charset="2"/>
              <a:buNone/>
            </a:pPr>
            <a:r>
              <a:rPr lang="fi-FI" sz="800" b="1" kern="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&lt;/TabbedPage&gt;</a:t>
            </a:r>
            <a:endParaRPr lang="en-US" sz="800" b="1" kern="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9F009DE-2A26-4C66-932A-C59ADA97571B}"/>
              </a:ext>
            </a:extLst>
          </p:cNvPr>
          <p:cNvSpPr/>
          <p:nvPr/>
        </p:nvSpPr>
        <p:spPr>
          <a:xfrm>
            <a:off x="6334201" y="1323211"/>
            <a:ext cx="241233" cy="5227135"/>
          </a:xfrm>
          <a:prstGeom prst="leftBrace">
            <a:avLst>
              <a:gd name="adj1" fmla="val 56668"/>
              <a:gd name="adj2" fmla="val 50000"/>
            </a:avLst>
          </a:prstGeom>
          <a:ln w="28575" cap="rnd">
            <a:solidFill>
              <a:schemeClr val="accent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 sz="1801">
              <a:ln w="38100" cmpd="sng">
                <a:solidFill>
                  <a:srgbClr val="000000"/>
                </a:solidFill>
                <a:prstDash val="dash"/>
              </a:ln>
              <a:solidFill>
                <a:schemeClr val="bg1">
                  <a:lumMod val="85000"/>
                  <a:lumOff val="15000"/>
                </a:schemeClr>
              </a:solidFill>
              <a:latin typeface="Segoe UI Semilight"/>
            </a:endParaRPr>
          </a:p>
        </p:txBody>
      </p:sp>
      <p:pic>
        <p:nvPicPr>
          <p:cNvPr id="11" name="Picture 2" descr="https://www.xamstatic.com/dist/images/pages/forms/example-app-tjdLiOYO.png">
            <a:extLst>
              <a:ext uri="{FF2B5EF4-FFF2-40B4-BE49-F238E27FC236}">
                <a16:creationId xmlns:a16="http://schemas.microsoft.com/office/drawing/2014/main" id="{BE6F628F-D4CF-4447-919B-83DA229AE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218" y="2015655"/>
            <a:ext cx="5728763" cy="366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955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DAE734-B20B-4FDB-ACE8-B3FCCEF90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87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>
            <a:extLst>
              <a:ext uri="{FF2B5EF4-FFF2-40B4-BE49-F238E27FC236}">
                <a16:creationId xmlns:a16="http://schemas.microsoft.com/office/drawing/2014/main" id="{DC255AD0-0F9D-478C-8CAA-565F116D3C3F}"/>
              </a:ext>
            </a:extLst>
          </p:cNvPr>
          <p:cNvSpPr txBox="1">
            <a:spLocks/>
          </p:cNvSpPr>
          <p:nvPr/>
        </p:nvSpPr>
        <p:spPr>
          <a:xfrm>
            <a:off x="259161" y="111641"/>
            <a:ext cx="11889564" cy="9175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Что включено</a:t>
            </a:r>
            <a:endParaRPr lang="en-US" sz="54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E4EDB07-BC53-46B2-9FDE-8D49A4292C5D}"/>
              </a:ext>
            </a:extLst>
          </p:cNvPr>
          <p:cNvSpPr txBox="1">
            <a:spLocks/>
          </p:cNvSpPr>
          <p:nvPr/>
        </p:nvSpPr>
        <p:spPr>
          <a:xfrm>
            <a:off x="6980237" y="1820862"/>
            <a:ext cx="5834190" cy="41919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>
                    <a:lumMod val="85000"/>
                    <a:lumOff val="15000"/>
                  </a:schemeClr>
                </a:solidFill>
              </a:rPr>
              <a:t>✓ 40+ </a:t>
            </a:r>
            <a:r>
              <a:rPr lang="ru-RU" sz="2400">
                <a:solidFill>
                  <a:schemeClr val="bg1">
                    <a:lumMod val="85000"/>
                    <a:lumOff val="15000"/>
                  </a:schemeClr>
                </a:solidFill>
              </a:rPr>
              <a:t>страниц</a:t>
            </a:r>
            <a:r>
              <a:rPr lang="en-US" sz="2400">
                <a:solidFill>
                  <a:schemeClr val="bg1">
                    <a:lumMod val="85000"/>
                    <a:lumOff val="15000"/>
                  </a:schemeClr>
                </a:solidFill>
              </a:rPr>
              <a:t>, </a:t>
            </a:r>
            <a:r>
              <a:rPr lang="ru-RU" sz="2400">
                <a:solidFill>
                  <a:schemeClr val="bg1">
                    <a:lumMod val="85000"/>
                    <a:lumOff val="15000"/>
                  </a:schemeClr>
                </a:solidFill>
              </a:rPr>
              <a:t>шаблонов расположения и контролов</a:t>
            </a:r>
            <a:endParaRPr lang="en-US" sz="240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sz="2400">
                <a:solidFill>
                  <a:schemeClr val="bg1">
                    <a:lumMod val="85000"/>
                    <a:lumOff val="15000"/>
                  </a:schemeClr>
                </a:solidFill>
              </a:rPr>
              <a:t>    </a:t>
            </a:r>
            <a:r>
              <a:rPr lang="en-US" sz="1800">
                <a:solidFill>
                  <a:schemeClr val="bg1">
                    <a:lumMod val="85000"/>
                    <a:lumOff val="15000"/>
                  </a:schemeClr>
                </a:solidFill>
              </a:rPr>
              <a:t>(</a:t>
            </a:r>
            <a:r>
              <a:rPr lang="ru-RU" sz="1800">
                <a:solidFill>
                  <a:schemeClr val="bg1">
                    <a:lumMod val="85000"/>
                    <a:lumOff val="15000"/>
                  </a:schemeClr>
                </a:solidFill>
              </a:rPr>
              <a:t>создаваемые из </a:t>
            </a:r>
            <a:r>
              <a:rPr lang="en-US" sz="1800">
                <a:solidFill>
                  <a:schemeClr val="bg1">
                    <a:lumMod val="85000"/>
                    <a:lumOff val="15000"/>
                  </a:schemeClr>
                </a:solidFill>
              </a:rPr>
              <a:t>code behind </a:t>
            </a:r>
            <a:r>
              <a:rPr lang="ru-RU" sz="1800">
                <a:solidFill>
                  <a:schemeClr val="bg1">
                    <a:lumMod val="85000"/>
                    <a:lumOff val="15000"/>
                  </a:schemeClr>
                </a:solidFill>
              </a:rPr>
              <a:t>или</a:t>
            </a:r>
            <a:r>
              <a:rPr lang="en-US" sz="1800">
                <a:solidFill>
                  <a:schemeClr val="bg1">
                    <a:lumMod val="85000"/>
                    <a:lumOff val="15000"/>
                  </a:schemeClr>
                </a:solidFill>
              </a:rPr>
              <a:t> XAML)</a:t>
            </a:r>
            <a:endParaRPr lang="en-US" sz="240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sz="2400">
                <a:solidFill>
                  <a:schemeClr val="bg1">
                    <a:lumMod val="85000"/>
                    <a:lumOff val="15000"/>
                  </a:schemeClr>
                </a:solidFill>
              </a:rPr>
              <a:t>✓ </a:t>
            </a:r>
            <a:r>
              <a:rPr lang="ru-RU" sz="2400">
                <a:solidFill>
                  <a:schemeClr val="bg1">
                    <a:lumMod val="85000"/>
                    <a:lumOff val="15000"/>
                  </a:schemeClr>
                </a:solidFill>
              </a:rPr>
              <a:t>Двухстороннее связывание с данными</a:t>
            </a:r>
            <a:endParaRPr lang="en-US" sz="240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sz="2400">
                <a:solidFill>
                  <a:schemeClr val="bg1">
                    <a:lumMod val="85000"/>
                    <a:lumOff val="15000"/>
                  </a:schemeClr>
                </a:solidFill>
              </a:rPr>
              <a:t>✓ </a:t>
            </a:r>
            <a:r>
              <a:rPr lang="ru-RU" sz="2400">
                <a:solidFill>
                  <a:schemeClr val="bg1">
                    <a:lumMod val="85000"/>
                    <a:lumOff val="15000"/>
                  </a:schemeClr>
                </a:solidFill>
              </a:rPr>
              <a:t>Навигация</a:t>
            </a:r>
            <a:endParaRPr lang="en-US" sz="240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sz="2400">
                <a:solidFill>
                  <a:schemeClr val="bg1">
                    <a:lumMod val="85000"/>
                    <a:lumOff val="15000"/>
                  </a:schemeClr>
                </a:solidFill>
              </a:rPr>
              <a:t>✓ </a:t>
            </a:r>
            <a:r>
              <a:rPr lang="ru-RU" sz="2400">
                <a:solidFill>
                  <a:schemeClr val="bg1">
                    <a:lumMod val="85000"/>
                    <a:lumOff val="15000"/>
                  </a:schemeClr>
                </a:solidFill>
              </a:rPr>
              <a:t>Анимационные </a:t>
            </a:r>
            <a:r>
              <a:rPr lang="en-US" sz="2400">
                <a:solidFill>
                  <a:schemeClr val="bg1">
                    <a:lumMod val="85000"/>
                    <a:lumOff val="15000"/>
                  </a:schemeClr>
                </a:solidFill>
              </a:rPr>
              <a:t>API</a:t>
            </a:r>
          </a:p>
          <a:p>
            <a:r>
              <a:rPr lang="en-US" sz="2400">
                <a:solidFill>
                  <a:schemeClr val="bg1">
                    <a:lumMod val="85000"/>
                    <a:lumOff val="15000"/>
                  </a:schemeClr>
                </a:solidFill>
              </a:rPr>
              <a:t>✓ Dependency Service</a:t>
            </a:r>
          </a:p>
          <a:p>
            <a:r>
              <a:rPr lang="en-US" sz="2400">
                <a:solidFill>
                  <a:schemeClr val="bg1">
                    <a:lumMod val="85000"/>
                    <a:lumOff val="15000"/>
                  </a:schemeClr>
                </a:solidFill>
              </a:rPr>
              <a:t>✓ Messaging Center</a:t>
            </a:r>
            <a:endParaRPr lang="en-US" sz="24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DB9161-EECA-4B4C-91F7-BBA406D5E9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306" y="1953974"/>
            <a:ext cx="978428" cy="1711624"/>
          </a:xfrm>
          <a:prstGeom prst="roundRect">
            <a:avLst>
              <a:gd name="adj" fmla="val 9262"/>
            </a:avLst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5D020D-04B5-4672-AD27-F2D521D4D25F}"/>
              </a:ext>
            </a:extLst>
          </p:cNvPr>
          <p:cNvSpPr txBox="1"/>
          <p:nvPr/>
        </p:nvSpPr>
        <p:spPr>
          <a:xfrm>
            <a:off x="383726" y="3788292"/>
            <a:ext cx="958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D378A-4204-43E2-8605-D4123F156B1C}"/>
              </a:ext>
            </a:extLst>
          </p:cNvPr>
          <p:cNvSpPr txBox="1"/>
          <p:nvPr/>
        </p:nvSpPr>
        <p:spPr>
          <a:xfrm>
            <a:off x="1490222" y="3787250"/>
            <a:ext cx="1269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MasterDetail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0C581C-C20A-4193-8629-DDB55E8210EC}"/>
              </a:ext>
            </a:extLst>
          </p:cNvPr>
          <p:cNvSpPr txBox="1"/>
          <p:nvPr/>
        </p:nvSpPr>
        <p:spPr>
          <a:xfrm>
            <a:off x="2828891" y="3787251"/>
            <a:ext cx="1117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Navigation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FF422-E04A-4EB7-9264-DEF66BC89105}"/>
              </a:ext>
            </a:extLst>
          </p:cNvPr>
          <p:cNvSpPr txBox="1"/>
          <p:nvPr/>
        </p:nvSpPr>
        <p:spPr>
          <a:xfrm>
            <a:off x="4188422" y="3787251"/>
            <a:ext cx="958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Tabbed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0863C-91E9-4D16-9BC8-E1E2F46CF9E3}"/>
              </a:ext>
            </a:extLst>
          </p:cNvPr>
          <p:cNvSpPr txBox="1"/>
          <p:nvPr/>
        </p:nvSpPr>
        <p:spPr>
          <a:xfrm>
            <a:off x="5438033" y="3786209"/>
            <a:ext cx="1081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Carousel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DC0EE7-B88F-421C-B0C6-1084DD03DF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0195" y="1953974"/>
            <a:ext cx="978428" cy="1711624"/>
          </a:xfrm>
          <a:prstGeom prst="roundRect">
            <a:avLst>
              <a:gd name="adj" fmla="val 9262"/>
            </a:avLst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A0689E-8BD6-431F-A420-5D955A2B29A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5789" y="1953974"/>
            <a:ext cx="978428" cy="1711624"/>
          </a:xfrm>
          <a:prstGeom prst="roundRect">
            <a:avLst>
              <a:gd name="adj" fmla="val 9262"/>
            </a:avLst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814286-4983-4DB5-9CEB-BE4F87592EE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8678" y="1953974"/>
            <a:ext cx="978428" cy="1711624"/>
          </a:xfrm>
          <a:prstGeom prst="roundRect">
            <a:avLst>
              <a:gd name="adj" fmla="val 9262"/>
            </a:avLst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42E025-8027-485C-B800-31E0429D637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17"/>
          <a:stretch/>
        </p:blipFill>
        <p:spPr>
          <a:xfrm>
            <a:off x="5485215" y="1953974"/>
            <a:ext cx="978428" cy="1711624"/>
          </a:xfrm>
          <a:prstGeom prst="roundRect">
            <a:avLst>
              <a:gd name="adj" fmla="val 9262"/>
            </a:avLst>
          </a:prstGeom>
        </p:spPr>
      </p:pic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67C49DE-4D9B-4AD8-AC01-7F38BD80D5A7}"/>
              </a:ext>
            </a:extLst>
          </p:cNvPr>
          <p:cNvSpPr txBox="1">
            <a:spLocks/>
          </p:cNvSpPr>
          <p:nvPr/>
        </p:nvSpPr>
        <p:spPr>
          <a:xfrm>
            <a:off x="112655" y="1312751"/>
            <a:ext cx="1375979" cy="566117"/>
          </a:xfrm>
          <a:prstGeom prst="rect">
            <a:avLst/>
          </a:prstGeom>
        </p:spPr>
        <p:txBody>
          <a:bodyPr vert="horz" wrap="square" lIns="146304" tIns="23315" rIns="46630" bIns="23315" rtlCol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1863" fontAlgn="base">
              <a:spcBef>
                <a:spcPct val="0"/>
              </a:spcBef>
              <a:spcAft>
                <a:spcPts val="612"/>
              </a:spcAft>
              <a:buFont typeface="Arial" charset="0"/>
              <a:buNone/>
            </a:pPr>
            <a:r>
              <a:rPr lang="en-US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Pages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3F2082-1AAF-4DA0-9CFC-E48B85D3382E}"/>
              </a:ext>
            </a:extLst>
          </p:cNvPr>
          <p:cNvSpPr txBox="1"/>
          <p:nvPr/>
        </p:nvSpPr>
        <p:spPr>
          <a:xfrm>
            <a:off x="561844" y="6305211"/>
            <a:ext cx="6704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A528EA-1A4D-4051-8B7F-AAF115AF00EB}"/>
              </a:ext>
            </a:extLst>
          </p:cNvPr>
          <p:cNvSpPr txBox="1"/>
          <p:nvPr/>
        </p:nvSpPr>
        <p:spPr>
          <a:xfrm>
            <a:off x="1357554" y="6304171"/>
            <a:ext cx="6704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Absolute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4FC563-D3A4-4F17-92BD-8822AACFEAF0}"/>
              </a:ext>
            </a:extLst>
          </p:cNvPr>
          <p:cNvSpPr txBox="1"/>
          <p:nvPr/>
        </p:nvSpPr>
        <p:spPr>
          <a:xfrm>
            <a:off x="2197698" y="6304171"/>
            <a:ext cx="6704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Relative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70A3B-9068-4341-9B7E-7CA1EB19F1A9}"/>
              </a:ext>
            </a:extLst>
          </p:cNvPr>
          <p:cNvSpPr txBox="1"/>
          <p:nvPr/>
        </p:nvSpPr>
        <p:spPr>
          <a:xfrm>
            <a:off x="3047795" y="6304171"/>
            <a:ext cx="6704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Grid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F3E1B1-199A-430C-AE4E-5EDE710E2D47}"/>
              </a:ext>
            </a:extLst>
          </p:cNvPr>
          <p:cNvSpPr txBox="1"/>
          <p:nvPr/>
        </p:nvSpPr>
        <p:spPr>
          <a:xfrm>
            <a:off x="3726468" y="6303127"/>
            <a:ext cx="8468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ContentView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745E53-B7B5-4C52-890A-3F75D4C8CFF5}"/>
              </a:ext>
            </a:extLst>
          </p:cNvPr>
          <p:cNvSpPr txBox="1"/>
          <p:nvPr/>
        </p:nvSpPr>
        <p:spPr>
          <a:xfrm>
            <a:off x="4675077" y="6303130"/>
            <a:ext cx="7595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ScrollView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FA3C19-EF85-4DD5-800B-453F70BBE5E7}"/>
              </a:ext>
            </a:extLst>
          </p:cNvPr>
          <p:cNvSpPr txBox="1"/>
          <p:nvPr/>
        </p:nvSpPr>
        <p:spPr>
          <a:xfrm>
            <a:off x="5624633" y="6305210"/>
            <a:ext cx="6704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Frame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4833730-0F81-4729-857A-C62DCA75CB4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724" y="5062250"/>
            <a:ext cx="686102" cy="1190748"/>
          </a:xfrm>
          <a:prstGeom prst="roundRect">
            <a:avLst>
              <a:gd name="adj" fmla="val 7780"/>
            </a:avLst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751F48-C858-43AD-A6AC-4C0F1ECCE40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8231" y="5062250"/>
            <a:ext cx="686102" cy="1190748"/>
          </a:xfrm>
          <a:prstGeom prst="roundRect">
            <a:avLst>
              <a:gd name="adj" fmla="val 9031"/>
            </a:avLst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E9BF883-DFA0-4F69-BE74-05FCDDFD9BA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7728" y="5062250"/>
            <a:ext cx="686102" cy="1190748"/>
          </a:xfrm>
          <a:prstGeom prst="roundRect">
            <a:avLst>
              <a:gd name="adj" fmla="val 9031"/>
            </a:avLst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A28E032-6B18-42FD-926C-F05834BE328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0366" y="5062250"/>
            <a:ext cx="686102" cy="1190748"/>
          </a:xfrm>
          <a:prstGeom prst="roundRect">
            <a:avLst>
              <a:gd name="adj" fmla="val 9031"/>
            </a:avLst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BC82BAE-B134-4036-A7E4-BE0D609C665F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2175" y="5062250"/>
            <a:ext cx="686102" cy="1190748"/>
          </a:xfrm>
          <a:prstGeom prst="roundRect">
            <a:avLst>
              <a:gd name="adj" fmla="val 9031"/>
            </a:avLst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ECE5F9-7AC7-4069-9818-2DD4F57B194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7341" y="5062250"/>
            <a:ext cx="686102" cy="1190748"/>
          </a:xfrm>
          <a:prstGeom prst="roundRect">
            <a:avLst>
              <a:gd name="adj" fmla="val 9031"/>
            </a:avLst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A119F6F-23E2-4BD3-B024-0DC04A7F741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17"/>
          <a:stretch/>
        </p:blipFill>
        <p:spPr>
          <a:xfrm>
            <a:off x="5585637" y="5062250"/>
            <a:ext cx="686102" cy="1190748"/>
          </a:xfrm>
          <a:prstGeom prst="roundRect">
            <a:avLst>
              <a:gd name="adj" fmla="val 9031"/>
            </a:avLst>
          </a:prstGeom>
        </p:spPr>
      </p:pic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5DABD5B9-194C-48DC-BBA0-36DC81F20DDB}"/>
              </a:ext>
            </a:extLst>
          </p:cNvPr>
          <p:cNvSpPr txBox="1">
            <a:spLocks/>
          </p:cNvSpPr>
          <p:nvPr/>
        </p:nvSpPr>
        <p:spPr>
          <a:xfrm>
            <a:off x="108853" y="4379735"/>
            <a:ext cx="11031560" cy="574675"/>
          </a:xfrm>
          <a:prstGeom prst="rect">
            <a:avLst/>
          </a:prstGeom>
        </p:spPr>
        <p:txBody>
          <a:bodyPr vert="horz" lIns="146304" tIns="23315" rIns="46630" bIns="23315" rtlCol="0">
            <a:noAutofit/>
          </a:bodyPr>
          <a:lstStyle>
            <a:lvl1pPr marL="0" indent="0" algn="l" defTabSz="9318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buSzPct val="90000"/>
              <a:buFont typeface="Arial" charset="0"/>
              <a:buNone/>
              <a:defRPr lang="en-US" sz="5400" b="0" i="0" kern="1200" dirty="0">
                <a:solidFill>
                  <a:srgbClr val="68217A"/>
                </a:solidFill>
                <a:latin typeface="Segoe UI Light" panose="020B0502040204020203" pitchFamily="34" charset="0"/>
                <a:ea typeface="ＭＳ Ｐゴシック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lang="en-US" sz="6216" b="0" i="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 charset="0"/>
              <a:buNone/>
              <a:tabLst/>
              <a:defRPr lang="en-US" sz="6216" b="0" i="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lang="en-US" sz="6216" b="0" i="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lang="en-US" sz="6216" b="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18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buClrTx/>
              <a:buSzPct val="90000"/>
              <a:buFont typeface="Arial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Layouts</a:t>
            </a:r>
          </a:p>
        </p:txBody>
      </p:sp>
    </p:spTree>
    <p:extLst>
      <p:ext uri="{BB962C8B-B14F-4D97-AF65-F5344CB8AC3E}">
        <p14:creationId xmlns:p14="http://schemas.microsoft.com/office/powerpoint/2010/main" val="170687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7A93FC-6E1B-4CC9-AE62-49E5B44BC8A9}"/>
              </a:ext>
            </a:extLst>
          </p:cNvPr>
          <p:cNvSpPr/>
          <p:nvPr/>
        </p:nvSpPr>
        <p:spPr>
          <a:xfrm>
            <a:off x="135814" y="391804"/>
            <a:ext cx="71881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Xamarin.Forms</a:t>
            </a:r>
            <a:r>
              <a:rPr lang="en-US" sz="4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4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экосистема</a:t>
            </a:r>
            <a:endParaRPr lang="en-US" sz="4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0A9274-7E3B-420B-A6ED-C8136945B684}"/>
              </a:ext>
            </a:extLst>
          </p:cNvPr>
          <p:cNvSpPr/>
          <p:nvPr/>
        </p:nvSpPr>
        <p:spPr>
          <a:xfrm flipV="1">
            <a:off x="883" y="1594450"/>
            <a:ext cx="12191118" cy="5263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1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4A18A4-39AD-44E6-A2EF-BF6035E2B510}"/>
              </a:ext>
            </a:extLst>
          </p:cNvPr>
          <p:cNvGrpSpPr/>
          <p:nvPr/>
        </p:nvGrpSpPr>
        <p:grpSpPr>
          <a:xfrm>
            <a:off x="902377" y="2790200"/>
            <a:ext cx="10214535" cy="2963710"/>
            <a:chOff x="388937" y="2881510"/>
            <a:chExt cx="11658598" cy="33827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83C7A94-A524-47B4-81EC-7CE74F3D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937" y="2881510"/>
              <a:ext cx="11620500" cy="1884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F43C07-3B60-4C4A-940A-66F293A2B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7038" y="4380110"/>
              <a:ext cx="11620497" cy="1884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8522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20061B-230D-4E2C-B754-76FEF5E90D5A}"/>
              </a:ext>
            </a:extLst>
          </p:cNvPr>
          <p:cNvSpPr/>
          <p:nvPr/>
        </p:nvSpPr>
        <p:spPr bwMode="auto">
          <a:xfrm>
            <a:off x="3922823" y="3320383"/>
            <a:ext cx="4590827" cy="694846"/>
          </a:xfrm>
          <a:prstGeom prst="rect">
            <a:avLst/>
          </a:prstGeom>
          <a:solidFill>
            <a:srgbClr val="3AB6A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0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AFD897-C753-460D-9FC1-717413488B22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Встраивание </a:t>
            </a:r>
            <a:r>
              <a:rPr lang="en-US" sz="54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Xamarin.Forms</a:t>
            </a:r>
            <a:endParaRPr lang="en-US" sz="28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FE6C7-BC79-4003-ACB1-B47EAD91DDF2}"/>
              </a:ext>
            </a:extLst>
          </p:cNvPr>
          <p:cNvSpPr/>
          <p:nvPr/>
        </p:nvSpPr>
        <p:spPr bwMode="auto">
          <a:xfrm>
            <a:off x="3922823" y="4689577"/>
            <a:ext cx="4590827" cy="2145084"/>
          </a:xfrm>
          <a:prstGeom prst="rect">
            <a:avLst/>
          </a:prstGeom>
          <a:solidFill>
            <a:srgbClr val="A5A5A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0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3200" kern="0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Light"/>
              </a:rPr>
              <a:t>Общая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Light"/>
              </a:rPr>
              <a:t> C# </a:t>
            </a:r>
            <a:r>
              <a:rPr lang="ru-RU" sz="3200" kern="0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Light"/>
              </a:rPr>
              <a:t>л</a:t>
            </a:r>
            <a:r>
              <a:rPr kumimoji="0" lang="ru-RU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Light"/>
              </a:rPr>
              <a:t>огика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DB8C56-A299-422E-9FA2-F85E744781F4}"/>
              </a:ext>
            </a:extLst>
          </p:cNvPr>
          <p:cNvSpPr/>
          <p:nvPr/>
        </p:nvSpPr>
        <p:spPr bwMode="auto">
          <a:xfrm>
            <a:off x="7016989" y="4078465"/>
            <a:ext cx="1496662" cy="570133"/>
          </a:xfrm>
          <a:prstGeom prst="rect">
            <a:avLst/>
          </a:prstGeom>
          <a:solidFill>
            <a:srgbClr val="6A3F9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Windows C#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AAEC6A-43CE-4BD4-A9A7-8395CDFC6B49}"/>
              </a:ext>
            </a:extLst>
          </p:cNvPr>
          <p:cNvSpPr/>
          <p:nvPr/>
        </p:nvSpPr>
        <p:spPr bwMode="auto">
          <a:xfrm>
            <a:off x="5468612" y="4078465"/>
            <a:ext cx="1490285" cy="570133"/>
          </a:xfrm>
          <a:prstGeom prst="rect">
            <a:avLst/>
          </a:prstGeom>
          <a:solidFill>
            <a:srgbClr val="3BB7A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Android C#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F49374-7A33-43BB-A4EF-734C2C84487C}"/>
              </a:ext>
            </a:extLst>
          </p:cNvPr>
          <p:cNvSpPr/>
          <p:nvPr/>
        </p:nvSpPr>
        <p:spPr bwMode="auto">
          <a:xfrm>
            <a:off x="3922823" y="4078465"/>
            <a:ext cx="1493442" cy="570133"/>
          </a:xfrm>
          <a:prstGeom prst="rect">
            <a:avLst/>
          </a:prstGeom>
          <a:solidFill>
            <a:srgbClr val="4C68B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iOS C#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4398EF-4DD0-4E4C-A87E-41CDB30857E8}"/>
              </a:ext>
            </a:extLst>
          </p:cNvPr>
          <p:cNvGrpSpPr/>
          <p:nvPr/>
        </p:nvGrpSpPr>
        <p:grpSpPr>
          <a:xfrm>
            <a:off x="5913867" y="3389584"/>
            <a:ext cx="556444" cy="556444"/>
            <a:chOff x="11434337" y="2930084"/>
            <a:chExt cx="1574643" cy="1574643"/>
          </a:xfrm>
          <a:effectLst>
            <a:outerShdw blurRad="50800" dist="50800" dir="5400000" algn="ctr" rotWithShape="0">
              <a:srgbClr val="000000">
                <a:alpha val="83000"/>
              </a:srgb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A620F6-7EFF-4F02-8B7F-D1F1974B2324}"/>
                </a:ext>
              </a:extLst>
            </p:cNvPr>
            <p:cNvSpPr/>
            <p:nvPr/>
          </p:nvSpPr>
          <p:spPr bwMode="auto">
            <a:xfrm>
              <a:off x="11434337" y="2930084"/>
              <a:ext cx="1574643" cy="1574643"/>
            </a:xfrm>
            <a:prstGeom prst="ellipse">
              <a:avLst/>
            </a:prstGeom>
            <a:solidFill>
              <a:srgbClr val="3BB7A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15" tIns="91415" rIns="34284" bIns="34284" rtlCol="0" anchor="b" anchorCtr="0"/>
            <a:lstStyle/>
            <a:p>
              <a:pPr marL="0" marR="0" lvl="0" indent="0" algn="ctr" defTabSz="932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6352ACB-32B4-4FB8-A31F-CB4F3476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84585" y="3297434"/>
              <a:ext cx="674145" cy="81087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CD1E31-DB5D-488B-88E7-2DD1A7D71C55}"/>
              </a:ext>
            </a:extLst>
          </p:cNvPr>
          <p:cNvGrpSpPr/>
          <p:nvPr/>
        </p:nvGrpSpPr>
        <p:grpSpPr>
          <a:xfrm>
            <a:off x="7456309" y="3398384"/>
            <a:ext cx="556444" cy="556444"/>
            <a:chOff x="15720599" y="2954983"/>
            <a:chExt cx="1574643" cy="157464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2FF243-6A82-4ED5-B230-557ABFC35F86}"/>
                </a:ext>
              </a:extLst>
            </p:cNvPr>
            <p:cNvSpPr/>
            <p:nvPr/>
          </p:nvSpPr>
          <p:spPr bwMode="auto">
            <a:xfrm>
              <a:off x="15720599" y="2954983"/>
              <a:ext cx="1574643" cy="1574643"/>
            </a:xfrm>
            <a:prstGeom prst="ellipse">
              <a:avLst/>
            </a:prstGeom>
            <a:solidFill>
              <a:srgbClr val="6A3F9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15" tIns="91415" rIns="34284" bIns="34284" rtlCol="0" anchor="b" anchorCtr="0"/>
            <a:lstStyle/>
            <a:p>
              <a:pPr marL="0" marR="0" lvl="0" indent="0" algn="ctr" defTabSz="932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3033128-9F7D-4BB2-B363-9445263F8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57680" y="3419025"/>
              <a:ext cx="657956" cy="65776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E3989E-29B1-4741-8E07-CB5F1824CB5B}"/>
              </a:ext>
            </a:extLst>
          </p:cNvPr>
          <p:cNvGrpSpPr/>
          <p:nvPr/>
        </p:nvGrpSpPr>
        <p:grpSpPr>
          <a:xfrm>
            <a:off x="4426973" y="3389584"/>
            <a:ext cx="556444" cy="556444"/>
            <a:chOff x="4156854" y="3191367"/>
            <a:chExt cx="556523" cy="55652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E1E6CB-CF9E-449F-8F6B-AF690B248433}"/>
                </a:ext>
              </a:extLst>
            </p:cNvPr>
            <p:cNvSpPr/>
            <p:nvPr/>
          </p:nvSpPr>
          <p:spPr bwMode="auto">
            <a:xfrm>
              <a:off x="4156854" y="3191367"/>
              <a:ext cx="556523" cy="556523"/>
            </a:xfrm>
            <a:prstGeom prst="ellipse">
              <a:avLst/>
            </a:prstGeom>
            <a:solidFill>
              <a:srgbClr val="4C68B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15" tIns="91415" rIns="34284" bIns="34284" rtlCol="0" anchor="b" anchorCtr="0"/>
            <a:lstStyle/>
            <a:p>
              <a:pPr marL="0" marR="0" lvl="0" indent="0" algn="ctr" defTabSz="932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" name="Picture 2" descr="http://www.freeiconspng.com/uploads/ios-7-logo-png-14.png">
              <a:extLst>
                <a:ext uri="{FF2B5EF4-FFF2-40B4-BE49-F238E27FC236}">
                  <a16:creationId xmlns:a16="http://schemas.microsoft.com/office/drawing/2014/main" id="{85852BE0-9414-4F95-A836-259A7ED5E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707" y="3360756"/>
              <a:ext cx="352169" cy="221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C7D4796-FFEF-4108-B367-4C9830A920FC}"/>
              </a:ext>
            </a:extLst>
          </p:cNvPr>
          <p:cNvSpPr txBox="1">
            <a:spLocks/>
          </p:cNvSpPr>
          <p:nvPr/>
        </p:nvSpPr>
        <p:spPr>
          <a:xfrm>
            <a:off x="274639" y="1574471"/>
            <a:ext cx="11885514" cy="1169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Встраивание страницы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Xamarin.Forms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в 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Xamarin Native App</a:t>
            </a:r>
          </a:p>
          <a:p>
            <a:r>
              <a:rPr lang="ru-RU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Полная поддержка </a:t>
            </a:r>
            <a:r>
              <a:rPr lang="en-US" sz="24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DependencyService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и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MessagingCenter</a:t>
            </a:r>
            <a:endParaRPr lang="en-US" sz="24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72A792-31DB-4B1C-A2F8-FFACF2AA93AB}"/>
              </a:ext>
            </a:extLst>
          </p:cNvPr>
          <p:cNvSpPr/>
          <p:nvPr/>
        </p:nvSpPr>
        <p:spPr>
          <a:xfrm>
            <a:off x="5392826" y="3491940"/>
            <a:ext cx="1624163" cy="369332"/>
          </a:xfrm>
          <a:prstGeom prst="rect">
            <a:avLst/>
          </a:prstGeom>
          <a:noFill/>
          <a:effectLst>
            <a:outerShdw blurRad="63500" dist="508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lvl="0" algn="ctr" defTabSz="9320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Xamarin.Forms</a:t>
            </a:r>
            <a:endParaRPr lang="en-US" kern="0" dirty="0">
              <a:solidFill>
                <a:schemeClr val="bg1">
                  <a:lumMod val="85000"/>
                  <a:lumOff val="15000"/>
                </a:scheme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47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0475E-6 2.30141E-6 L 4.20475E-6 -0.115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016E-7 2.30141E-6 L -3.14016E-7 -0.1155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8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1593E-6 5.22015E-7 L 2.81593E-6 -0.116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DBDC4E2-A00C-4436-8B3A-C4DAC3F0E069}"/>
              </a:ext>
            </a:extLst>
          </p:cNvPr>
          <p:cNvSpPr txBox="1">
            <a:spLocks/>
          </p:cNvSpPr>
          <p:nvPr/>
        </p:nvSpPr>
        <p:spPr>
          <a:xfrm>
            <a:off x="302436" y="494056"/>
            <a:ext cx="11889564" cy="917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Xamarin Forms </a:t>
            </a:r>
            <a:r>
              <a:rPr lang="ru-RU" sz="4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и</a:t>
            </a:r>
            <a:r>
              <a:rPr lang="en-US" sz="4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React Native</a:t>
            </a:r>
            <a:r>
              <a:rPr lang="ru-RU" sz="4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:</a:t>
            </a:r>
            <a:r>
              <a:rPr lang="en-US" sz="4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4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архитектура</a:t>
            </a:r>
            <a:br>
              <a:rPr lang="en-US" sz="4400" dirty="0">
                <a:solidFill>
                  <a:schemeClr val="bg1">
                    <a:lumMod val="85000"/>
                    <a:lumOff val="15000"/>
                  </a:schemeClr>
                </a:solidFill>
              </a:rPr>
            </a:br>
            <a:r>
              <a:rPr lang="ru-RU" sz="4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5877F8B-5BD3-4EAA-8688-65318A2855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6" y="2049462"/>
            <a:ext cx="5716179" cy="28423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CAFFF7A-9ED9-4F45-A6FE-D99729E100E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5316" y="2049461"/>
            <a:ext cx="6388105" cy="284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65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9721EE-4F22-420C-9B4E-FD0D604A5492}"/>
              </a:ext>
            </a:extLst>
          </p:cNvPr>
          <p:cNvSpPr/>
          <p:nvPr/>
        </p:nvSpPr>
        <p:spPr>
          <a:xfrm>
            <a:off x="435085" y="2329933"/>
            <a:ext cx="3908442" cy="347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</a:rPr>
              <a:t>Xamarin Live Player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</a:rPr>
              <a:t>USB </a:t>
            </a:r>
            <a:r>
              <a:rPr lang="ru-RU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</a:rPr>
              <a:t>Подключение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</a:rPr>
              <a:t>Gorilla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</a:rPr>
              <a:t>LiveXAML</a:t>
            </a:r>
            <a:endParaRPr lang="ru-RU" sz="2800" dirty="0">
              <a:solidFill>
                <a:schemeClr val="bg1">
                  <a:lumMod val="85000"/>
                  <a:lumOff val="15000"/>
                </a:schemeClr>
              </a:solidFill>
              <a:latin typeface="Century Gothic (Headings)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</a:rPr>
              <a:t>XAMLator</a:t>
            </a:r>
            <a:endParaRPr lang="en-US" sz="2800" dirty="0">
              <a:solidFill>
                <a:schemeClr val="bg1">
                  <a:lumMod val="85000"/>
                  <a:lumOff val="15000"/>
                </a:schemeClr>
              </a:solidFill>
              <a:latin typeface="Century Gothic (Headings)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>
                  <a:lumMod val="85000"/>
                  <a:lumOff val="15000"/>
                </a:schemeClr>
              </a:solidFill>
              <a:latin typeface="Century Gothic (Headings)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</a:rPr>
              <a:t>… </a:t>
            </a:r>
            <a:r>
              <a:rPr lang="en-US" sz="28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</a:rPr>
              <a:t>etc</a:t>
            </a:r>
            <a:endParaRPr lang="en-US" sz="2800" dirty="0">
              <a:solidFill>
                <a:schemeClr val="bg1">
                  <a:lumMod val="85000"/>
                  <a:lumOff val="15000"/>
                </a:schemeClr>
              </a:solidFill>
              <a:latin typeface="Century Gothic (Headings)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85000"/>
                  <a:lumOff val="15000"/>
                </a:schemeClr>
              </a:solidFill>
              <a:latin typeface="Century Gothic (Headings)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3A27C2-8E43-4F79-838C-D65A26B2A58A}"/>
              </a:ext>
            </a:extLst>
          </p:cNvPr>
          <p:cNvSpPr/>
          <p:nvPr/>
        </p:nvSpPr>
        <p:spPr>
          <a:xfrm>
            <a:off x="435085" y="271154"/>
            <a:ext cx="56941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</a:rPr>
              <a:t>Отладка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505558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4B0BFE-E7E2-4B7C-95E0-71B1B4DF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2" y="-1"/>
            <a:ext cx="1192695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51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E3A27C2-8E43-4F79-838C-D65A26B2A58A}"/>
              </a:ext>
            </a:extLst>
          </p:cNvPr>
          <p:cNvSpPr/>
          <p:nvPr/>
        </p:nvSpPr>
        <p:spPr>
          <a:xfrm>
            <a:off x="3555080" y="1881293"/>
            <a:ext cx="5307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</a:rPr>
              <a:t>Немного примеров</a:t>
            </a:r>
          </a:p>
        </p:txBody>
      </p:sp>
    </p:spTree>
    <p:extLst>
      <p:ext uri="{BB962C8B-B14F-4D97-AF65-F5344CB8AC3E}">
        <p14:creationId xmlns:p14="http://schemas.microsoft.com/office/powerpoint/2010/main" val="3612762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52B1C-0FD7-4D57-BB40-E2C79AD98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697" y="180946"/>
            <a:ext cx="8825658" cy="1481731"/>
          </a:xfrm>
        </p:spPr>
        <p:txBody>
          <a:bodyPr/>
          <a:lstStyle/>
          <a:p>
            <a:br>
              <a:rPr lang="ru-RU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</a:br>
            <a:endParaRPr lang="en-US" sz="3600" dirty="0">
              <a:solidFill>
                <a:schemeClr val="bg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ttps://docs.microsoft.com/en-us/xamarin/tools/inspector/images/interactive-1.0.0-bike-inspect-3d.png#lightbox">
            <a:extLst>
              <a:ext uri="{FF2B5EF4-FFF2-40B4-BE49-F238E27FC236}">
                <a16:creationId xmlns:a16="http://schemas.microsoft.com/office/drawing/2014/main" id="{DE5F532A-45A4-4C8B-B6DC-2D07F59D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530" y="1184779"/>
            <a:ext cx="8693427" cy="567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805D6B-720B-4852-8D65-05F6D3CEF672}"/>
              </a:ext>
            </a:extLst>
          </p:cNvPr>
          <p:cNvSpPr/>
          <p:nvPr/>
        </p:nvSpPr>
        <p:spPr>
          <a:xfrm>
            <a:off x="203697" y="337036"/>
            <a:ext cx="37962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entury Gothic (Headings)"/>
              </a:rPr>
              <a:t>Xamarin Inspector</a:t>
            </a:r>
            <a:endParaRPr lang="en-US" sz="3200" i="0" dirty="0">
              <a:solidFill>
                <a:srgbClr val="000000"/>
              </a:solidFill>
              <a:effectLst/>
              <a:latin typeface="Century Gothic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471759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EC255F8-51C7-4B09-98D8-98CC846A6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419" y="351568"/>
            <a:ext cx="8825658" cy="187479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  <a:cs typeface="Calibri Light" panose="020F0302020204030204" pitchFamily="34" charset="0"/>
              </a:rPr>
              <a:t>Visual Studio 2019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3D77EE-C19B-4F1F-B213-8F6BB2483558}"/>
              </a:ext>
            </a:extLst>
          </p:cNvPr>
          <p:cNvSpPr/>
          <p:nvPr/>
        </p:nvSpPr>
        <p:spPr>
          <a:xfrm>
            <a:off x="412419" y="259800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</a:rPr>
              <a:t>Xamarin.Forms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</a:rPr>
              <a:t> Property Panel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</a:rPr>
              <a:t>Tool box</a:t>
            </a:r>
          </a:p>
        </p:txBody>
      </p:sp>
    </p:spTree>
    <p:extLst>
      <p:ext uri="{BB962C8B-B14F-4D97-AF65-F5344CB8AC3E}">
        <p14:creationId xmlns:p14="http://schemas.microsoft.com/office/powerpoint/2010/main" val="3626022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759755-E60D-4E23-9F52-275DDA41DBAA}"/>
              </a:ext>
            </a:extLst>
          </p:cNvPr>
          <p:cNvSpPr/>
          <p:nvPr/>
        </p:nvSpPr>
        <p:spPr>
          <a:xfrm>
            <a:off x="387582" y="2966039"/>
            <a:ext cx="644278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https://github.com/maxUo/awesome-xamarin-forms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  <a:latin typeface="Century Gothic (Headings)"/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https://github.com/jsuarezruiz/awesome-xamarin-forms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  <a:latin typeface="Century Gothic (Headings)"/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https://github.com/aloisdeniel/Microcharts</a:t>
            </a:r>
            <a:endParaRPr lang="ru-RU" dirty="0">
              <a:solidFill>
                <a:schemeClr val="bg1">
                  <a:lumMod val="85000"/>
                  <a:lumOff val="15000"/>
                </a:schemeClr>
              </a:solidFill>
              <a:latin typeface="Century Gothic (Headings)"/>
            </a:endParaRP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  <a:latin typeface="Century Gothic (Headings)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C9330-20C0-4223-BCCD-18E923F626EB}"/>
              </a:ext>
            </a:extLst>
          </p:cNvPr>
          <p:cNvSpPr/>
          <p:nvPr/>
        </p:nvSpPr>
        <p:spPr>
          <a:xfrm>
            <a:off x="496911" y="431560"/>
            <a:ext cx="41392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Полезные ссылки 1</a:t>
            </a:r>
            <a:endParaRPr lang="en-US" sz="32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55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1B7D9E-2EA9-48B8-9979-8F62A1A02494}"/>
              </a:ext>
            </a:extLst>
          </p:cNvPr>
          <p:cNvSpPr/>
          <p:nvPr/>
        </p:nvSpPr>
        <p:spPr>
          <a:xfrm>
            <a:off x="387583" y="2981739"/>
            <a:ext cx="1145698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https://luismts.com/blog/xamarin/hello-microsoft-learn-good-bye-xamarin-university/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  <a:latin typeface="Century Gothic (Headings)"/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https://docs.microsoft.com/en-us/xamarin/xamarin-forms/enterprise-application-patterns/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  <a:latin typeface="Century Gothic (Headings)"/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https://blog.xamarin.com/xamarin-forms-and-zeplin-speed-up-your-design-to-development-process/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https://blog.xamarin.com/adding-bindable-native-views-directly-to-xaml/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  <a:latin typeface="Century Gothic (Headings)"/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https://github.com/jamesmontemagno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  <a:latin typeface="Century Gothic (Headings)"/>
            </a:endParaRPr>
          </a:p>
          <a:p>
            <a:endParaRPr lang="ru-RU" dirty="0">
              <a:solidFill>
                <a:schemeClr val="bg1">
                  <a:lumMod val="85000"/>
                  <a:lumOff val="15000"/>
                </a:schemeClr>
              </a:solidFill>
              <a:latin typeface="Century Gothic (Headings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42A254-E70E-425A-AE39-CF3960AF20F6}"/>
              </a:ext>
            </a:extLst>
          </p:cNvPr>
          <p:cNvSpPr/>
          <p:nvPr/>
        </p:nvSpPr>
        <p:spPr>
          <a:xfrm>
            <a:off x="496911" y="431560"/>
            <a:ext cx="41392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Полезные ссылки 2</a:t>
            </a:r>
            <a:endParaRPr lang="en-US" sz="32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535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16EB70-68D0-4FD1-8555-6735C1018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9695"/>
            <a:ext cx="121920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52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38E86C-0D9D-4CFB-BD5E-E83A9CAB4664}"/>
              </a:ext>
            </a:extLst>
          </p:cNvPr>
          <p:cNvSpPr/>
          <p:nvPr/>
        </p:nvSpPr>
        <p:spPr>
          <a:xfrm>
            <a:off x="4056018" y="3167390"/>
            <a:ext cx="40799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</a:rPr>
              <a:t>Все. Конец части №1.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6485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52B1C-0FD7-4D57-BB40-E2C79AD98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030" y="1339754"/>
            <a:ext cx="10627470" cy="1481731"/>
          </a:xfrm>
        </p:spPr>
        <p:txBody>
          <a:bodyPr/>
          <a:lstStyle/>
          <a:p>
            <a:r>
              <a:rPr lang="ru-RU" sz="48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  <a:cs typeface="Calibri" panose="020F0502020204030204" pitchFamily="34" charset="0"/>
              </a:rPr>
              <a:t>Почему</a:t>
            </a:r>
            <a:r>
              <a:rPr lang="en-US" sz="48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  <a:cs typeface="Calibri" panose="020F0502020204030204" pitchFamily="34" charset="0"/>
              </a:rPr>
              <a:t> </a:t>
            </a:r>
            <a:r>
              <a:rPr lang="ru-RU" sz="48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  <a:cs typeface="Calibri" panose="020F0502020204030204" pitchFamily="34" charset="0"/>
              </a:rPr>
              <a:t>именно </a:t>
            </a:r>
            <a:r>
              <a:rPr lang="en-US" sz="48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  <a:cs typeface="Calibri" panose="020F0502020204030204" pitchFamily="34" charset="0"/>
              </a:rPr>
              <a:t>Xamarin</a:t>
            </a:r>
            <a:r>
              <a:rPr lang="ru-RU" sz="48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  <a:cs typeface="Calibri" panose="020F0502020204030204" pitchFamily="34" charset="0"/>
              </a:rPr>
              <a:t>.</a:t>
            </a:r>
            <a:r>
              <a:rPr lang="en-US" sz="4800" dirty="0">
                <a:solidFill>
                  <a:schemeClr val="bg1">
                    <a:lumMod val="85000"/>
                    <a:lumOff val="15000"/>
                  </a:schemeClr>
                </a:solidFill>
                <a:latin typeface="Century Gothic (Headings)"/>
                <a:cs typeface="Calibri" panose="020F0502020204030204" pitchFamily="34" charset="0"/>
              </a:rPr>
              <a:t>Forms</a:t>
            </a:r>
          </a:p>
        </p:txBody>
      </p:sp>
    </p:spTree>
    <p:extLst>
      <p:ext uri="{BB962C8B-B14F-4D97-AF65-F5344CB8AC3E}">
        <p14:creationId xmlns:p14="http://schemas.microsoft.com/office/powerpoint/2010/main" val="2909377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739EA0-7228-4A29-9A97-65C2AC9CD732}"/>
              </a:ext>
            </a:extLst>
          </p:cNvPr>
          <p:cNvSpPr txBox="1"/>
          <p:nvPr/>
        </p:nvSpPr>
        <p:spPr>
          <a:xfrm>
            <a:off x="428681" y="5655315"/>
            <a:ext cx="11579115" cy="662647"/>
          </a:xfrm>
          <a:prstGeom prst="rect">
            <a:avLst/>
          </a:prstGeom>
          <a:noFill/>
        </p:spPr>
        <p:txBody>
          <a:bodyPr wrap="square" lIns="182829" tIns="146262" rIns="182829" bIns="146262" rtlCol="0">
            <a:spAutoFit/>
          </a:bodyPr>
          <a:lstStyle/>
          <a:p>
            <a:pPr algn="ctr" defTabSz="914224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600" kern="0" spc="-102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Общий</a:t>
            </a:r>
            <a:r>
              <a:rPr lang="en-US" sz="2600" kern="0" spc="-102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 C# </a:t>
            </a:r>
            <a:r>
              <a:rPr lang="ru-RU" sz="2600" kern="0" spc="-102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код</a:t>
            </a:r>
            <a:r>
              <a:rPr lang="en-US" sz="2600" kern="0" spc="-102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  •  100% </a:t>
            </a:r>
            <a:r>
              <a:rPr lang="ru-RU" sz="2600" kern="0" spc="-102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доступ к </a:t>
            </a:r>
            <a:r>
              <a:rPr lang="ru-RU" sz="2600" kern="0" spc="-102" dirty="0" err="1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нативным</a:t>
            </a:r>
            <a:r>
              <a:rPr lang="ru-RU" sz="2600" kern="0" spc="-102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 </a:t>
            </a:r>
            <a:r>
              <a:rPr lang="en-US" sz="2600" kern="0" spc="-102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API •  </a:t>
            </a:r>
            <a:r>
              <a:rPr lang="ru-RU" sz="2600" kern="0" spc="-102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Высокая производительность</a:t>
            </a:r>
            <a:endParaRPr lang="en-US" sz="2600" kern="0" spc="-102" dirty="0">
              <a:ln w="3175"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485467D-AACD-44BA-AAF2-219B8BB012C7}"/>
              </a:ext>
            </a:extLst>
          </p:cNvPr>
          <p:cNvSpPr/>
          <p:nvPr/>
        </p:nvSpPr>
        <p:spPr>
          <a:xfrm rot="5400000">
            <a:off x="6100003" y="1054263"/>
            <a:ext cx="236470" cy="8837944"/>
          </a:xfrm>
          <a:prstGeom prst="leftBrace">
            <a:avLst>
              <a:gd name="adj1" fmla="val 56668"/>
              <a:gd name="adj2" fmla="val 50000"/>
            </a:avLst>
          </a:prstGeom>
          <a:ln w="28575" cap="rnd">
            <a:solidFill>
              <a:schemeClr val="accent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224">
              <a:defRPr/>
            </a:pPr>
            <a:endParaRPr lang="en-US" sz="1801" kern="0">
              <a:ln w="38100" cmpd="sng">
                <a:solidFill>
                  <a:srgbClr val="000000"/>
                </a:solidFill>
                <a:prstDash val="dash"/>
              </a:ln>
              <a:solidFill>
                <a:sysClr val="windowText" lastClr="000000"/>
              </a:solidFill>
              <a:latin typeface="Segoe UI Semi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0D016-2A1C-41A8-BEFE-ECCE4BF3B356}"/>
              </a:ext>
            </a:extLst>
          </p:cNvPr>
          <p:cNvSpPr/>
          <p:nvPr/>
        </p:nvSpPr>
        <p:spPr bwMode="auto">
          <a:xfrm>
            <a:off x="2951475" y="2488465"/>
            <a:ext cx="2157678" cy="822634"/>
          </a:xfrm>
          <a:prstGeom prst="rect">
            <a:avLst/>
          </a:prstGeom>
          <a:solidFill>
            <a:srgbClr val="6A3F9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4" tIns="91414" rIns="34284" bIns="34284" rtlCol="0" anchor="b" anchorCtr="0"/>
          <a:lstStyle/>
          <a:p>
            <a:pPr algn="ctr" defTabSz="932152">
              <a:defRPr/>
            </a:pPr>
            <a:r>
              <a:rPr lang="en-US" sz="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9C1F9-1783-4397-8038-E881BDACB99E}"/>
              </a:ext>
            </a:extLst>
          </p:cNvPr>
          <p:cNvSpPr txBox="1"/>
          <p:nvPr/>
        </p:nvSpPr>
        <p:spPr>
          <a:xfrm>
            <a:off x="3213617" y="2421689"/>
            <a:ext cx="1633392" cy="923450"/>
          </a:xfrm>
          <a:prstGeom prst="rect">
            <a:avLst/>
          </a:prstGeom>
          <a:noFill/>
        </p:spPr>
        <p:txBody>
          <a:bodyPr wrap="square" lIns="182829" tIns="146262" rIns="182829" bIns="146262" rtlCol="0">
            <a:spAutoFit/>
          </a:bodyPr>
          <a:lstStyle/>
          <a:p>
            <a:pPr algn="ctr" defTabSz="932217">
              <a:defRPr/>
            </a:pPr>
            <a:r>
              <a:rPr lang="en-US" sz="2001" kern="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iOS C# </a:t>
            </a:r>
            <a:r>
              <a:rPr lang="ru-RU" sz="2001" kern="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интерфейс</a:t>
            </a:r>
            <a:endParaRPr lang="en-US" sz="2001" kern="0" dirty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87921D-6B96-4E46-BE90-85C1D892EEE0}"/>
              </a:ext>
            </a:extLst>
          </p:cNvPr>
          <p:cNvSpPr/>
          <p:nvPr/>
        </p:nvSpPr>
        <p:spPr bwMode="auto">
          <a:xfrm>
            <a:off x="3628874" y="1497498"/>
            <a:ext cx="802881" cy="802881"/>
          </a:xfrm>
          <a:prstGeom prst="ellipse">
            <a:avLst/>
          </a:prstGeom>
          <a:solidFill>
            <a:srgbClr val="6A3F9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4" tIns="91414" rIns="34284" bIns="34284" rtlCol="0" anchor="b" anchorCtr="0"/>
          <a:lstStyle/>
          <a:p>
            <a:pPr algn="ctr" defTabSz="932152">
              <a:defRPr/>
            </a:pPr>
            <a:endParaRPr lang="en-US" sz="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B0E0EE-69CC-4998-8A3B-9B3BEFF56410}"/>
              </a:ext>
            </a:extLst>
          </p:cNvPr>
          <p:cNvSpPr/>
          <p:nvPr/>
        </p:nvSpPr>
        <p:spPr bwMode="auto">
          <a:xfrm>
            <a:off x="2954233" y="3352763"/>
            <a:ext cx="6528010" cy="1730849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4" tIns="91414" rIns="34284" bIns="34284" rtlCol="0" anchor="b" anchorCtr="0"/>
          <a:lstStyle/>
          <a:p>
            <a:pPr algn="ctr" defTabSz="932152">
              <a:defRPr/>
            </a:pPr>
            <a:r>
              <a:rPr lang="en-US" sz="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9279B3-6A48-4C73-9D08-BCFA93EB2DB0}"/>
              </a:ext>
            </a:extLst>
          </p:cNvPr>
          <p:cNvSpPr/>
          <p:nvPr/>
        </p:nvSpPr>
        <p:spPr bwMode="auto">
          <a:xfrm>
            <a:off x="5139399" y="2488465"/>
            <a:ext cx="2157678" cy="822634"/>
          </a:xfrm>
          <a:prstGeom prst="rect">
            <a:avLst/>
          </a:prstGeom>
          <a:solidFill>
            <a:srgbClr val="0082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4" tIns="91414" rIns="34284" bIns="34284" rtlCol="0" anchor="b" anchorCtr="0"/>
          <a:lstStyle/>
          <a:p>
            <a:pPr algn="ctr" defTabSz="932152">
              <a:defRPr/>
            </a:pPr>
            <a:r>
              <a:rPr lang="en-US" sz="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534ED8-7CA8-4B62-9A47-2E52CC125E07}"/>
              </a:ext>
            </a:extLst>
          </p:cNvPr>
          <p:cNvSpPr txBox="1"/>
          <p:nvPr/>
        </p:nvSpPr>
        <p:spPr>
          <a:xfrm>
            <a:off x="5141423" y="2421689"/>
            <a:ext cx="2153628" cy="923450"/>
          </a:xfrm>
          <a:prstGeom prst="rect">
            <a:avLst/>
          </a:prstGeom>
          <a:noFill/>
        </p:spPr>
        <p:txBody>
          <a:bodyPr wrap="square" lIns="182829" tIns="146262" rIns="182829" bIns="146262" rtlCol="0">
            <a:spAutoFit/>
          </a:bodyPr>
          <a:lstStyle/>
          <a:p>
            <a:pPr algn="ctr" defTabSz="932217">
              <a:defRPr/>
            </a:pPr>
            <a:r>
              <a:rPr lang="en-US" sz="2001" kern="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Android C# </a:t>
            </a:r>
            <a:r>
              <a:rPr lang="ru-RU" sz="2001" kern="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интерфейс</a:t>
            </a:r>
            <a:endParaRPr lang="en-US" sz="2001" kern="0" dirty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BC11D-A45C-4A9D-8428-A0CDB032C032}"/>
              </a:ext>
            </a:extLst>
          </p:cNvPr>
          <p:cNvSpPr txBox="1"/>
          <p:nvPr/>
        </p:nvSpPr>
        <p:spPr>
          <a:xfrm>
            <a:off x="3873414" y="3762762"/>
            <a:ext cx="4689646" cy="923057"/>
          </a:xfrm>
          <a:prstGeom prst="rect">
            <a:avLst/>
          </a:prstGeom>
          <a:noFill/>
        </p:spPr>
        <p:txBody>
          <a:bodyPr wrap="square" lIns="91427" tIns="146262" rIns="91427" bIns="146262" rtlCol="0">
            <a:spAutoFit/>
          </a:bodyPr>
          <a:lstStyle/>
          <a:p>
            <a:pPr algn="ctr" defTabSz="932217">
              <a:defRPr/>
            </a:pPr>
            <a:r>
              <a:rPr lang="ru-RU" sz="3999" kern="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Общая</a:t>
            </a:r>
            <a:r>
              <a:rPr lang="en-US" sz="3999" kern="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 C# </a:t>
            </a:r>
            <a:r>
              <a:rPr lang="ru-RU" sz="3999" kern="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логика</a:t>
            </a:r>
            <a:endParaRPr lang="en-US" sz="3999" kern="0" dirty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4733F5-53CA-4C8E-B891-FCCFD1FB512A}"/>
              </a:ext>
            </a:extLst>
          </p:cNvPr>
          <p:cNvGrpSpPr/>
          <p:nvPr/>
        </p:nvGrpSpPr>
        <p:grpSpPr>
          <a:xfrm>
            <a:off x="5816798" y="1494491"/>
            <a:ext cx="802881" cy="802881"/>
            <a:chOff x="11434337" y="2930084"/>
            <a:chExt cx="1574643" cy="1574643"/>
          </a:xfrm>
          <a:solidFill>
            <a:srgbClr val="3BB8AA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A4DC08-81CD-423D-9B83-0186A68E60CB}"/>
                </a:ext>
              </a:extLst>
            </p:cNvPr>
            <p:cNvSpPr/>
            <p:nvPr/>
          </p:nvSpPr>
          <p:spPr bwMode="auto">
            <a:xfrm>
              <a:off x="11434337" y="2930084"/>
              <a:ext cx="1574643" cy="1574643"/>
            </a:xfrm>
            <a:prstGeom prst="ellipse">
              <a:avLst/>
            </a:prstGeom>
            <a:solidFill>
              <a:srgbClr val="00827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14" tIns="91414" rIns="34284" bIns="34284" rtlCol="0" anchor="b" anchorCtr="0"/>
            <a:lstStyle/>
            <a:p>
              <a:pPr algn="ctr" defTabSz="932152">
                <a:defRPr/>
              </a:pPr>
              <a:endParaRPr lang="en-US" sz="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99DEDF-0797-4D08-952F-1E7D80097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84585" y="3297434"/>
              <a:ext cx="674145" cy="810875"/>
            </a:xfrm>
            <a:prstGeom prst="rect">
              <a:avLst/>
            </a:prstGeom>
            <a:solidFill>
              <a:srgbClr val="008272"/>
            </a:solidFill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9B2B93D8-904D-434E-84ED-E8946C500F2E}"/>
              </a:ext>
            </a:extLst>
          </p:cNvPr>
          <p:cNvSpPr/>
          <p:nvPr/>
        </p:nvSpPr>
        <p:spPr bwMode="auto">
          <a:xfrm>
            <a:off x="7327323" y="2488465"/>
            <a:ext cx="2157678" cy="82263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4" tIns="91414" rIns="34284" bIns="34284" rtlCol="0" anchor="b" anchorCtr="0"/>
          <a:lstStyle/>
          <a:p>
            <a:pPr algn="ctr" defTabSz="932152">
              <a:defRPr/>
            </a:pPr>
            <a:r>
              <a:rPr lang="en-US" sz="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CE270E-3119-4088-880A-0BE7D2954CB3}"/>
              </a:ext>
            </a:extLst>
          </p:cNvPr>
          <p:cNvSpPr txBox="1"/>
          <p:nvPr/>
        </p:nvSpPr>
        <p:spPr>
          <a:xfrm>
            <a:off x="7330081" y="2421689"/>
            <a:ext cx="2152161" cy="923450"/>
          </a:xfrm>
          <a:prstGeom prst="rect">
            <a:avLst/>
          </a:prstGeom>
          <a:noFill/>
        </p:spPr>
        <p:txBody>
          <a:bodyPr wrap="square" lIns="182829" tIns="146262" rIns="182829" bIns="146262" rtlCol="0">
            <a:spAutoFit/>
          </a:bodyPr>
          <a:lstStyle/>
          <a:p>
            <a:pPr algn="ctr" defTabSz="932217">
              <a:defRPr/>
            </a:pPr>
            <a:r>
              <a:rPr lang="en-US" sz="2001" kern="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Windows C# </a:t>
            </a:r>
            <a:r>
              <a:rPr lang="ru-RU" sz="2001" kern="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интерфейс</a:t>
            </a:r>
            <a:endParaRPr lang="en-US" sz="2001" kern="0" dirty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353AC1-1141-41A1-AD23-543184637C0F}"/>
              </a:ext>
            </a:extLst>
          </p:cNvPr>
          <p:cNvGrpSpPr/>
          <p:nvPr/>
        </p:nvGrpSpPr>
        <p:grpSpPr>
          <a:xfrm>
            <a:off x="8004722" y="1507187"/>
            <a:ext cx="802881" cy="802881"/>
            <a:chOff x="15720599" y="2954983"/>
            <a:chExt cx="1574643" cy="1574643"/>
          </a:xfrm>
          <a:solidFill>
            <a:srgbClr val="02AFCD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4241FD0-3E93-4DCE-B780-423C4CB7767F}"/>
                </a:ext>
              </a:extLst>
            </p:cNvPr>
            <p:cNvSpPr/>
            <p:nvPr/>
          </p:nvSpPr>
          <p:spPr bwMode="auto">
            <a:xfrm>
              <a:off x="15720599" y="2954983"/>
              <a:ext cx="1574643" cy="1574643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14" tIns="91414" rIns="34284" bIns="34284" rtlCol="0" anchor="b" anchorCtr="0"/>
            <a:lstStyle/>
            <a:p>
              <a:pPr algn="ctr" defTabSz="932152">
                <a:defRPr/>
              </a:pPr>
              <a:endParaRPr lang="en-US" sz="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74C0FA-07A8-44BA-8E3C-182814694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57680" y="3419025"/>
              <a:ext cx="657956" cy="657763"/>
            </a:xfrm>
            <a:prstGeom prst="rect">
              <a:avLst/>
            </a:prstGeom>
            <a:solidFill>
              <a:schemeClr val="tx2"/>
            </a:solidFill>
          </p:spPr>
        </p:pic>
      </p:grpSp>
      <p:pic>
        <p:nvPicPr>
          <p:cNvPr id="21" name="Picture 2" descr="http://www.freeiconspng.com/uploads/ios-7-logo-png-14.png">
            <a:extLst>
              <a:ext uri="{FF2B5EF4-FFF2-40B4-BE49-F238E27FC236}">
                <a16:creationId xmlns:a16="http://schemas.microsoft.com/office/drawing/2014/main" id="{9780910B-3096-46F4-91F1-22A32CF1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3299" y="1751108"/>
            <a:ext cx="436589" cy="27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4D98CF34-FEC3-47F9-9858-BE20DF39A7A8}"/>
              </a:ext>
            </a:extLst>
          </p:cNvPr>
          <p:cNvSpPr txBox="1">
            <a:spLocks/>
          </p:cNvSpPr>
          <p:nvPr/>
        </p:nvSpPr>
        <p:spPr>
          <a:xfrm>
            <a:off x="273455" y="-70494"/>
            <a:ext cx="11889564" cy="9175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Подход </a:t>
            </a:r>
            <a: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Xamarin Classic/Native</a:t>
            </a:r>
          </a:p>
        </p:txBody>
      </p:sp>
    </p:spTree>
    <p:extLst>
      <p:ext uri="{BB962C8B-B14F-4D97-AF65-F5344CB8AC3E}">
        <p14:creationId xmlns:p14="http://schemas.microsoft.com/office/powerpoint/2010/main" val="254521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0A8CC2-C123-4510-B776-6940E63356BE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✓ </a:t>
            </a:r>
            <a:r>
              <a:rPr lang="ru-RU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Всегда доступ к актуальным </a:t>
            </a:r>
            <a: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API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DEEC32-CB25-4271-974D-02122EEBD878}"/>
              </a:ext>
            </a:extLst>
          </p:cNvPr>
          <p:cNvSpPr txBox="1">
            <a:spLocks/>
          </p:cNvSpPr>
          <p:nvPr/>
        </p:nvSpPr>
        <p:spPr>
          <a:xfrm>
            <a:off x="275482" y="1668722"/>
            <a:ext cx="5485621" cy="518451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999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Доступность в день выпуска</a:t>
            </a:r>
            <a:r>
              <a:rPr lang="en-US" sz="3999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:</a:t>
            </a:r>
          </a:p>
          <a:p>
            <a:pPr lvl="1"/>
            <a:r>
              <a:rPr lang="en-US" sz="3199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iOS 5</a:t>
            </a:r>
          </a:p>
          <a:p>
            <a:pPr lvl="1"/>
            <a:r>
              <a:rPr lang="en-US" sz="3199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iOS 6</a:t>
            </a:r>
          </a:p>
          <a:p>
            <a:pPr lvl="1"/>
            <a:r>
              <a:rPr lang="en-US" sz="3199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iOS 7</a:t>
            </a:r>
          </a:p>
          <a:p>
            <a:pPr lvl="1"/>
            <a:r>
              <a:rPr lang="en-US" sz="3199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iOS 8</a:t>
            </a:r>
          </a:p>
          <a:p>
            <a:pPr lvl="1"/>
            <a:r>
              <a:rPr lang="en-US" sz="3199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iOS 9</a:t>
            </a:r>
          </a:p>
          <a:p>
            <a:pPr lvl="1"/>
            <a:r>
              <a:rPr lang="en-US" sz="3199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iOS 10</a:t>
            </a:r>
          </a:p>
          <a:p>
            <a:pPr lvl="1"/>
            <a:r>
              <a:rPr lang="en-US" sz="3199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iOS 11</a:t>
            </a:r>
            <a:endParaRPr lang="en-US" sz="3199" dirty="0">
              <a:solidFill>
                <a:schemeClr val="bg1">
                  <a:lumMod val="85000"/>
                  <a:lumOff val="15000"/>
                </a:scheme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875BF0D-22B1-4DB0-9578-505B2285AB58}"/>
              </a:ext>
            </a:extLst>
          </p:cNvPr>
          <p:cNvSpPr txBox="1">
            <a:spLocks/>
          </p:cNvSpPr>
          <p:nvPr/>
        </p:nvSpPr>
        <p:spPr>
          <a:xfrm>
            <a:off x="6675375" y="1668722"/>
            <a:ext cx="5485621" cy="40672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999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Полная поддержка</a:t>
            </a:r>
            <a:r>
              <a:rPr lang="en-US" sz="3999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:</a:t>
            </a:r>
          </a:p>
          <a:p>
            <a:pPr lvl="1"/>
            <a:r>
              <a:rPr lang="en-US" sz="3199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Apple Watch</a:t>
            </a:r>
          </a:p>
          <a:p>
            <a:pPr lvl="1"/>
            <a:r>
              <a:rPr lang="en-US" sz="3199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Apple TV</a:t>
            </a:r>
          </a:p>
          <a:p>
            <a:pPr lvl="1"/>
            <a:r>
              <a:rPr lang="en-US" sz="3199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Android Wear</a:t>
            </a:r>
          </a:p>
          <a:p>
            <a:pPr lvl="1"/>
            <a:r>
              <a:rPr lang="en-US" sz="3199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Amazon Fire TV</a:t>
            </a:r>
          </a:p>
          <a:p>
            <a:pPr lvl="1"/>
            <a:r>
              <a:rPr lang="en-US" sz="3199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Google Glass</a:t>
            </a:r>
          </a:p>
          <a:p>
            <a:pPr lvl="1"/>
            <a:r>
              <a:rPr lang="ru-RU" sz="3199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и многих других</a:t>
            </a:r>
            <a:endParaRPr lang="en-US" sz="3199" dirty="0">
              <a:solidFill>
                <a:schemeClr val="bg1">
                  <a:lumMod val="85000"/>
                  <a:lumOff val="15000"/>
                </a:scheme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389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0B98F1-3694-4BC9-8CBC-403956A929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4368" y="2579830"/>
            <a:ext cx="1289023" cy="2213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0F595F-0A13-4A4B-BDB7-D525BD77B5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274" y="2589486"/>
            <a:ext cx="1289023" cy="221390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ADF426-2223-49D2-BFE4-7096170DF40C}"/>
              </a:ext>
            </a:extLst>
          </p:cNvPr>
          <p:cNvSpPr txBox="1">
            <a:spLocks/>
          </p:cNvSpPr>
          <p:nvPr/>
        </p:nvSpPr>
        <p:spPr>
          <a:xfrm>
            <a:off x="0" y="742949"/>
            <a:ext cx="11889564" cy="9175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4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Компиляция и скорость</a:t>
            </a:r>
            <a:endParaRPr lang="en-US" sz="44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3FCE4B1-05A1-490E-8354-239ADBB0E6A5}"/>
              </a:ext>
            </a:extLst>
          </p:cNvPr>
          <p:cNvSpPr txBox="1">
            <a:spLocks/>
          </p:cNvSpPr>
          <p:nvPr/>
        </p:nvSpPr>
        <p:spPr>
          <a:xfrm>
            <a:off x="253114" y="5205413"/>
            <a:ext cx="4933950" cy="1265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ts val="1224"/>
              </a:spcBef>
              <a:buFont typeface="Wingdings 3" charset="2"/>
              <a:buNone/>
            </a:pPr>
            <a:r>
              <a:rPr lang="en-US" sz="2000" b="1">
                <a:solidFill>
                  <a:schemeClr val="bg1">
                    <a:lumMod val="85000"/>
                    <a:lumOff val="15000"/>
                  </a:schemeClr>
                </a:solidFill>
              </a:rPr>
              <a:t>Xamarin.iOS </a:t>
            </a:r>
            <a:r>
              <a:rPr lang="ru-RU" sz="2000">
                <a:solidFill>
                  <a:schemeClr val="bg1">
                    <a:lumMod val="85000"/>
                    <a:lumOff val="15000"/>
                  </a:schemeClr>
                </a:solidFill>
              </a:rPr>
              <a:t>обеспечивает</a:t>
            </a:r>
            <a:r>
              <a:rPr lang="en-US" sz="2000">
                <a:solidFill>
                  <a:schemeClr val="bg1">
                    <a:lumMod val="85000"/>
                    <a:lumOff val="15000"/>
                  </a:schemeClr>
                </a:solidFill>
              </a:rPr>
              <a:t> Ahead Of Time (AOT) </a:t>
            </a:r>
            <a:r>
              <a:rPr lang="ru-RU" sz="2000">
                <a:solidFill>
                  <a:schemeClr val="bg1">
                    <a:lumMod val="85000"/>
                    <a:lumOff val="15000"/>
                  </a:schemeClr>
                </a:solidFill>
              </a:rPr>
              <a:t>компиляцию для получения </a:t>
            </a:r>
            <a:r>
              <a:rPr lang="en-US" sz="2000">
                <a:solidFill>
                  <a:schemeClr val="bg1">
                    <a:lumMod val="85000"/>
                    <a:lumOff val="15000"/>
                  </a:schemeClr>
                </a:solidFill>
              </a:rPr>
              <a:t>ARM binary </a:t>
            </a:r>
            <a:r>
              <a:rPr lang="ru-RU" sz="2000">
                <a:solidFill>
                  <a:schemeClr val="bg1">
                    <a:lumMod val="85000"/>
                    <a:lumOff val="15000"/>
                  </a:schemeClr>
                </a:solidFill>
              </a:rPr>
              <a:t>для </a:t>
            </a:r>
            <a:r>
              <a:rPr lang="en-US" sz="2000">
                <a:solidFill>
                  <a:schemeClr val="bg1">
                    <a:lumMod val="85000"/>
                    <a:lumOff val="15000"/>
                  </a:schemeClr>
                </a:solidFill>
              </a:rPr>
              <a:t>Apple’s App Store.</a:t>
            </a:r>
            <a:endParaRPr lang="en-US" sz="2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EDBCF5-7AAD-4A1B-9727-97FA7BCB7B4D}"/>
              </a:ext>
            </a:extLst>
          </p:cNvPr>
          <p:cNvSpPr txBox="1">
            <a:spLocks/>
          </p:cNvSpPr>
          <p:nvPr/>
        </p:nvSpPr>
        <p:spPr>
          <a:xfrm>
            <a:off x="6199179" y="5205413"/>
            <a:ext cx="5962658" cy="126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1" indent="0" defTabSz="456974">
              <a:lnSpc>
                <a:spcPct val="110000"/>
              </a:lnSpc>
              <a:buFont typeface="Wingdings 3" charset="2"/>
              <a:buNone/>
              <a:defRPr/>
            </a:pPr>
            <a:r>
              <a:rPr lang="en-US" sz="2000" b="1">
                <a:solidFill>
                  <a:schemeClr val="bg1">
                    <a:lumMod val="85000"/>
                    <a:lumOff val="15000"/>
                  </a:schemeClr>
                </a:solidFill>
              </a:rPr>
              <a:t>Xamarin.Android</a:t>
            </a:r>
            <a:r>
              <a:rPr lang="en-US" sz="200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2000">
                <a:solidFill>
                  <a:schemeClr val="bg1">
                    <a:lumMod val="85000"/>
                    <a:lumOff val="15000"/>
                  </a:schemeClr>
                </a:solidFill>
              </a:rPr>
              <a:t>использует </a:t>
            </a:r>
            <a:r>
              <a:rPr lang="en-US" sz="2000">
                <a:solidFill>
                  <a:schemeClr val="bg1">
                    <a:lumMod val="85000"/>
                    <a:lumOff val="15000"/>
                  </a:schemeClr>
                </a:solidFill>
              </a:rPr>
              <a:t>Just In Time (JIT) </a:t>
            </a:r>
            <a:r>
              <a:rPr lang="ru-RU" sz="2000">
                <a:solidFill>
                  <a:schemeClr val="bg1">
                    <a:lumMod val="85000"/>
                    <a:lumOff val="15000"/>
                  </a:schemeClr>
                </a:solidFill>
              </a:rPr>
              <a:t>компиляцию на устройствах </a:t>
            </a:r>
            <a:r>
              <a:rPr lang="en-US" sz="2000">
                <a:solidFill>
                  <a:schemeClr val="bg1">
                    <a:lumMod val="85000"/>
                    <a:lumOff val="15000"/>
                  </a:schemeClr>
                </a:solidFill>
              </a:rPr>
              <a:t>Android. </a:t>
            </a:r>
            <a:r>
              <a:rPr lang="ru-RU" sz="2000">
                <a:solidFill>
                  <a:schemeClr val="bg1">
                    <a:lumMod val="85000"/>
                    <a:lumOff val="15000"/>
                  </a:schemeClr>
                </a:solidFill>
              </a:rPr>
              <a:t>Также поддерживается </a:t>
            </a:r>
            <a:r>
              <a:rPr lang="en-US" sz="2000">
                <a:solidFill>
                  <a:schemeClr val="bg1">
                    <a:lumMod val="85000"/>
                    <a:lumOff val="15000"/>
                  </a:schemeClr>
                </a:solidFill>
              </a:rPr>
              <a:t>Android AOT</a:t>
            </a:r>
            <a:r>
              <a:rPr lang="ru-RU" sz="2000">
                <a:solidFill>
                  <a:schemeClr val="bg1">
                    <a:lumMod val="85000"/>
                    <a:lumOff val="15000"/>
                  </a:schemeClr>
                </a:solidFill>
              </a:rPr>
              <a:t>.</a:t>
            </a:r>
            <a:endParaRPr lang="en-US" sz="2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119FFF-F918-45DA-97B3-7F82AB570F42}"/>
              </a:ext>
            </a:extLst>
          </p:cNvPr>
          <p:cNvSpPr/>
          <p:nvPr/>
        </p:nvSpPr>
        <p:spPr>
          <a:xfrm>
            <a:off x="4365552" y="2713833"/>
            <a:ext cx="1049179" cy="17525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1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3E8FD5-B6BB-442C-B81F-073B9B4AA847}"/>
              </a:ext>
            </a:extLst>
          </p:cNvPr>
          <p:cNvSpPr/>
          <p:nvPr/>
        </p:nvSpPr>
        <p:spPr>
          <a:xfrm>
            <a:off x="4457841" y="2885728"/>
            <a:ext cx="864601" cy="864601"/>
          </a:xfrm>
          <a:prstGeom prst="ellipse">
            <a:avLst/>
          </a:prstGeom>
          <a:solidFill>
            <a:srgbClr val="3B5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ARM BINARY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E142EF-84F7-4806-B79E-830028067420}"/>
              </a:ext>
            </a:extLst>
          </p:cNvPr>
          <p:cNvSpPr txBox="1"/>
          <p:nvPr/>
        </p:nvSpPr>
        <p:spPr>
          <a:xfrm>
            <a:off x="4428973" y="3897199"/>
            <a:ext cx="956891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Runs natively</a:t>
            </a:r>
          </a:p>
        </p:txBody>
      </p:sp>
      <p:sp>
        <p:nvSpPr>
          <p:cNvPr id="16" name="Rounded Rectangle 26">
            <a:extLst>
              <a:ext uri="{FF2B5EF4-FFF2-40B4-BE49-F238E27FC236}">
                <a16:creationId xmlns:a16="http://schemas.microsoft.com/office/drawing/2014/main" id="{2DBCB312-3F12-443B-8323-E134859E11D1}"/>
              </a:ext>
            </a:extLst>
          </p:cNvPr>
          <p:cNvSpPr/>
          <p:nvPr/>
        </p:nvSpPr>
        <p:spPr>
          <a:xfrm>
            <a:off x="3010233" y="3421164"/>
            <a:ext cx="865278" cy="86527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.APP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E41DA34-ACDE-487D-B2A2-0F1AD35B7C18}"/>
              </a:ext>
            </a:extLst>
          </p:cNvPr>
          <p:cNvSpPr/>
          <p:nvPr/>
        </p:nvSpPr>
        <p:spPr>
          <a:xfrm>
            <a:off x="1772869" y="3403061"/>
            <a:ext cx="908579" cy="908579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AOT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A8C274-5D1A-45A2-B922-A668C62422E2}"/>
              </a:ext>
            </a:extLst>
          </p:cNvPr>
          <p:cNvCxnSpPr/>
          <p:nvPr/>
        </p:nvCxnSpPr>
        <p:spPr>
          <a:xfrm>
            <a:off x="2723122" y="3857056"/>
            <a:ext cx="212599" cy="0"/>
          </a:xfrm>
          <a:prstGeom prst="straightConnector1">
            <a:avLst/>
          </a:prstGeom>
          <a:ln w="127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575CA8-210C-4A1A-A307-246F769CD6FA}"/>
              </a:ext>
            </a:extLst>
          </p:cNvPr>
          <p:cNvSpPr txBox="1"/>
          <p:nvPr/>
        </p:nvSpPr>
        <p:spPr>
          <a:xfrm>
            <a:off x="182561" y="3193969"/>
            <a:ext cx="671831" cy="37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DFBEDD-2847-4D72-B9B0-BB2E54324A8E}"/>
              </a:ext>
            </a:extLst>
          </p:cNvPr>
          <p:cNvSpPr txBox="1"/>
          <p:nvPr/>
        </p:nvSpPr>
        <p:spPr>
          <a:xfrm>
            <a:off x="182561" y="3669927"/>
            <a:ext cx="472961" cy="37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F3808B-E4D5-4CFD-BDC0-8DD345A94A54}"/>
              </a:ext>
            </a:extLst>
          </p:cNvPr>
          <p:cNvSpPr txBox="1"/>
          <p:nvPr/>
        </p:nvSpPr>
        <p:spPr>
          <a:xfrm>
            <a:off x="182561" y="4184039"/>
            <a:ext cx="1071667" cy="37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Bindings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F28898-045F-483C-9112-8D9E531473E4}"/>
              </a:ext>
            </a:extLst>
          </p:cNvPr>
          <p:cNvCxnSpPr>
            <a:endCxn id="20" idx="3"/>
          </p:cNvCxnSpPr>
          <p:nvPr/>
        </p:nvCxnSpPr>
        <p:spPr>
          <a:xfrm flipH="1">
            <a:off x="655522" y="3853805"/>
            <a:ext cx="1053928" cy="3545"/>
          </a:xfrm>
          <a:prstGeom prst="line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37">
            <a:extLst>
              <a:ext uri="{FF2B5EF4-FFF2-40B4-BE49-F238E27FC236}">
                <a16:creationId xmlns:a16="http://schemas.microsoft.com/office/drawing/2014/main" id="{7FC0AC71-2BE8-4C2A-8D9F-B6758912AEFA}"/>
              </a:ext>
            </a:extLst>
          </p:cNvPr>
          <p:cNvCxnSpPr>
            <a:stCxn id="19" idx="3"/>
          </p:cNvCxnSpPr>
          <p:nvPr/>
        </p:nvCxnSpPr>
        <p:spPr>
          <a:xfrm>
            <a:off x="854392" y="3381392"/>
            <a:ext cx="855056" cy="306976"/>
          </a:xfrm>
          <a:prstGeom prst="bentConnector3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38">
            <a:extLst>
              <a:ext uri="{FF2B5EF4-FFF2-40B4-BE49-F238E27FC236}">
                <a16:creationId xmlns:a16="http://schemas.microsoft.com/office/drawing/2014/main" id="{F1A0609F-9603-46A0-9940-9DEE50D74079}"/>
              </a:ext>
            </a:extLst>
          </p:cNvPr>
          <p:cNvCxnSpPr/>
          <p:nvPr/>
        </p:nvCxnSpPr>
        <p:spPr>
          <a:xfrm flipV="1">
            <a:off x="1221320" y="4055509"/>
            <a:ext cx="488128" cy="330236"/>
          </a:xfrm>
          <a:prstGeom prst="bentConnector3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9C64C8-C1F4-40F8-8E58-2FCE423860B2}"/>
              </a:ext>
            </a:extLst>
          </p:cNvPr>
          <p:cNvCxnSpPr/>
          <p:nvPr/>
        </p:nvCxnSpPr>
        <p:spPr>
          <a:xfrm>
            <a:off x="3923878" y="3857056"/>
            <a:ext cx="212599" cy="0"/>
          </a:xfrm>
          <a:prstGeom prst="straightConnector1">
            <a:avLst/>
          </a:prstGeom>
          <a:ln w="127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48">
            <a:extLst>
              <a:ext uri="{FF2B5EF4-FFF2-40B4-BE49-F238E27FC236}">
                <a16:creationId xmlns:a16="http://schemas.microsoft.com/office/drawing/2014/main" id="{5890CDA8-63F9-4CAF-8F5D-B094ACC786A3}"/>
              </a:ext>
            </a:extLst>
          </p:cNvPr>
          <p:cNvSpPr/>
          <p:nvPr/>
        </p:nvSpPr>
        <p:spPr>
          <a:xfrm>
            <a:off x="9097327" y="3421165"/>
            <a:ext cx="865278" cy="865278"/>
          </a:xfrm>
          <a:prstGeom prst="round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.APK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D58BDAF-FF9C-4C3C-A1EF-752709EA3DED}"/>
              </a:ext>
            </a:extLst>
          </p:cNvPr>
          <p:cNvSpPr/>
          <p:nvPr/>
        </p:nvSpPr>
        <p:spPr>
          <a:xfrm>
            <a:off x="7859964" y="3403061"/>
            <a:ext cx="908579" cy="908579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Compile and Link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A58E4F-6F27-4610-8CE5-F3D9A7C02E18}"/>
              </a:ext>
            </a:extLst>
          </p:cNvPr>
          <p:cNvCxnSpPr/>
          <p:nvPr/>
        </p:nvCxnSpPr>
        <p:spPr>
          <a:xfrm>
            <a:off x="8810217" y="3857056"/>
            <a:ext cx="212599" cy="0"/>
          </a:xfrm>
          <a:prstGeom prst="straightConnector1">
            <a:avLst/>
          </a:prstGeom>
          <a:ln w="127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F571046-AF35-4FDA-B100-2390C1E2AB48}"/>
              </a:ext>
            </a:extLst>
          </p:cNvPr>
          <p:cNvSpPr txBox="1"/>
          <p:nvPr/>
        </p:nvSpPr>
        <p:spPr>
          <a:xfrm>
            <a:off x="6199178" y="3193969"/>
            <a:ext cx="742308" cy="37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7BCD05-A53A-4FC3-A9A0-BFE89D7C2E6A}"/>
              </a:ext>
            </a:extLst>
          </p:cNvPr>
          <p:cNvSpPr txBox="1"/>
          <p:nvPr/>
        </p:nvSpPr>
        <p:spPr>
          <a:xfrm>
            <a:off x="6199178" y="3669927"/>
            <a:ext cx="509245" cy="37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61B4F4-B44A-4CEC-AF64-7FD1DBB358C1}"/>
              </a:ext>
            </a:extLst>
          </p:cNvPr>
          <p:cNvSpPr txBox="1"/>
          <p:nvPr/>
        </p:nvSpPr>
        <p:spPr>
          <a:xfrm>
            <a:off x="6199178" y="4184040"/>
            <a:ext cx="1071667" cy="37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Bindings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1995B0C-4FBC-4F9E-A8E9-8F611389D5ED}"/>
              </a:ext>
            </a:extLst>
          </p:cNvPr>
          <p:cNvCxnSpPr>
            <a:endCxn id="30" idx="3"/>
          </p:cNvCxnSpPr>
          <p:nvPr/>
        </p:nvCxnSpPr>
        <p:spPr>
          <a:xfrm flipH="1">
            <a:off x="6708423" y="3853806"/>
            <a:ext cx="1088122" cy="3544"/>
          </a:xfrm>
          <a:prstGeom prst="line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55">
            <a:extLst>
              <a:ext uri="{FF2B5EF4-FFF2-40B4-BE49-F238E27FC236}">
                <a16:creationId xmlns:a16="http://schemas.microsoft.com/office/drawing/2014/main" id="{51AD85AA-0BF0-4F53-BB7D-1C2A64336C36}"/>
              </a:ext>
            </a:extLst>
          </p:cNvPr>
          <p:cNvCxnSpPr>
            <a:stCxn id="29" idx="3"/>
          </p:cNvCxnSpPr>
          <p:nvPr/>
        </p:nvCxnSpPr>
        <p:spPr>
          <a:xfrm>
            <a:off x="6941486" y="3381392"/>
            <a:ext cx="855057" cy="306976"/>
          </a:xfrm>
          <a:prstGeom prst="bentConnector3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6">
            <a:extLst>
              <a:ext uri="{FF2B5EF4-FFF2-40B4-BE49-F238E27FC236}">
                <a16:creationId xmlns:a16="http://schemas.microsoft.com/office/drawing/2014/main" id="{2926E546-9CBA-4361-8D61-A52B854BDB91}"/>
              </a:ext>
            </a:extLst>
          </p:cNvPr>
          <p:cNvCxnSpPr/>
          <p:nvPr/>
        </p:nvCxnSpPr>
        <p:spPr>
          <a:xfrm flipV="1">
            <a:off x="7308415" y="4055509"/>
            <a:ext cx="488128" cy="330236"/>
          </a:xfrm>
          <a:prstGeom prst="bentConnector3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6FFE32-9698-4310-BFC1-2A11AFF77A37}"/>
              </a:ext>
            </a:extLst>
          </p:cNvPr>
          <p:cNvCxnSpPr/>
          <p:nvPr/>
        </p:nvCxnSpPr>
        <p:spPr>
          <a:xfrm>
            <a:off x="10010973" y="3857056"/>
            <a:ext cx="212599" cy="0"/>
          </a:xfrm>
          <a:prstGeom prst="straightConnector1">
            <a:avLst/>
          </a:prstGeom>
          <a:ln w="127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EB030F4-AC9E-410E-9212-58FBF0E95AB1}"/>
              </a:ext>
            </a:extLst>
          </p:cNvPr>
          <p:cNvSpPr/>
          <p:nvPr/>
        </p:nvSpPr>
        <p:spPr>
          <a:xfrm>
            <a:off x="10452646" y="2704177"/>
            <a:ext cx="1049179" cy="1752517"/>
          </a:xfrm>
          <a:prstGeom prst="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1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415A37A-8C81-4176-AEDF-8EDA3E6A62D7}"/>
              </a:ext>
            </a:extLst>
          </p:cNvPr>
          <p:cNvSpPr/>
          <p:nvPr/>
        </p:nvSpPr>
        <p:spPr>
          <a:xfrm>
            <a:off x="10544935" y="2876072"/>
            <a:ext cx="864601" cy="864601"/>
          </a:xfrm>
          <a:prstGeom prst="ellipse">
            <a:avLst/>
          </a:prstGeom>
          <a:solidFill>
            <a:srgbClr val="00B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IL</a:t>
            </a:r>
            <a:b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+</a:t>
            </a:r>
            <a:b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JIT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1D9FE6-2158-4C21-8981-B8097C39C008}"/>
              </a:ext>
            </a:extLst>
          </p:cNvPr>
          <p:cNvSpPr txBox="1"/>
          <p:nvPr/>
        </p:nvSpPr>
        <p:spPr>
          <a:xfrm>
            <a:off x="10516067" y="3887543"/>
            <a:ext cx="95689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Runs natively</a:t>
            </a:r>
          </a:p>
        </p:txBody>
      </p:sp>
    </p:spTree>
    <p:extLst>
      <p:ext uri="{BB962C8B-B14F-4D97-AF65-F5344CB8AC3E}">
        <p14:creationId xmlns:p14="http://schemas.microsoft.com/office/powerpoint/2010/main" val="3090481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B686627-656E-464E-A75A-2F5F51736221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4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Размер пакетов приложений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3D49C96-2533-43D6-9CE4-580E94E805D9}"/>
              </a:ext>
            </a:extLst>
          </p:cNvPr>
          <p:cNvSpPr txBox="1">
            <a:spLocks/>
          </p:cNvSpPr>
          <p:nvPr/>
        </p:nvSpPr>
        <p:spPr>
          <a:xfrm>
            <a:off x="274702" y="1211287"/>
            <a:ext cx="11888787" cy="286232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Базовый</a:t>
            </a:r>
          </a:p>
          <a:p>
            <a:endParaRPr lang="ru-RU" sz="32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endParaRPr lang="ru-RU" sz="32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endParaRPr lang="ru-RU" sz="32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ru-RU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Оптимизированный с помощью базового </a:t>
            </a:r>
            <a: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Linking</a:t>
            </a:r>
            <a:endParaRPr lang="ru-RU" sz="32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2" descr="Package size before linker">
            <a:extLst>
              <a:ext uri="{FF2B5EF4-FFF2-40B4-BE49-F238E27FC236}">
                <a16:creationId xmlns:a16="http://schemas.microsoft.com/office/drawing/2014/main" id="{673F7BE7-FAB1-4ED0-9316-6E99ECF86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2987" y="1309976"/>
            <a:ext cx="9572978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ackage size after linker">
            <a:extLst>
              <a:ext uri="{FF2B5EF4-FFF2-40B4-BE49-F238E27FC236}">
                <a16:creationId xmlns:a16="http://schemas.microsoft.com/office/drawing/2014/main" id="{C06726AA-6E81-41B6-ACEC-83D96C965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2987" y="3746464"/>
            <a:ext cx="6775211" cy="124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F063BC-75ED-4417-AD42-38643193FE6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37" y="5547241"/>
            <a:ext cx="8252190" cy="127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5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55C2C55-0BA8-4418-A7BB-D5358527A528}"/>
              </a:ext>
            </a:extLst>
          </p:cNvPr>
          <p:cNvSpPr/>
          <p:nvPr/>
        </p:nvSpPr>
        <p:spPr bwMode="auto">
          <a:xfrm>
            <a:off x="3113773" y="1400453"/>
            <a:ext cx="2050464" cy="3930021"/>
          </a:xfrm>
          <a:prstGeom prst="rect">
            <a:avLst/>
          </a:prstGeom>
          <a:solidFill>
            <a:srgbClr val="693F9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marL="0" marR="0" lvl="0" indent="0" algn="ctr" defTabSz="9323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300A98-3B6F-4793-983F-F70EF0B400EB}"/>
              </a:ext>
            </a:extLst>
          </p:cNvPr>
          <p:cNvSpPr/>
          <p:nvPr/>
        </p:nvSpPr>
        <p:spPr bwMode="auto">
          <a:xfrm>
            <a:off x="5190525" y="1400453"/>
            <a:ext cx="2050464" cy="3930021"/>
          </a:xfrm>
          <a:prstGeom prst="rect">
            <a:avLst/>
          </a:prstGeom>
          <a:solidFill>
            <a:srgbClr val="0181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marL="0" marR="0" lvl="0" indent="0" algn="ctr" defTabSz="9323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2F8DB3-D101-4131-BF10-1EF2472D3D39}"/>
              </a:ext>
            </a:extLst>
          </p:cNvPr>
          <p:cNvSpPr/>
          <p:nvPr/>
        </p:nvSpPr>
        <p:spPr bwMode="auto">
          <a:xfrm>
            <a:off x="7267278" y="1400453"/>
            <a:ext cx="2050464" cy="3930021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marL="0" marR="0" lvl="0" indent="0" algn="ctr" defTabSz="9323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B01E3D-7027-45A2-98F7-9CD20196B237}"/>
              </a:ext>
            </a:extLst>
          </p:cNvPr>
          <p:cNvSpPr/>
          <p:nvPr/>
        </p:nvSpPr>
        <p:spPr bwMode="auto">
          <a:xfrm>
            <a:off x="3775497" y="510934"/>
            <a:ext cx="735143" cy="735142"/>
          </a:xfrm>
          <a:prstGeom prst="ellipse">
            <a:avLst/>
          </a:prstGeom>
          <a:solidFill>
            <a:srgbClr val="693F9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marL="0" marR="0" lvl="0" indent="0" algn="ctr" defTabSz="9323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80859AC-1D1D-409D-AAAF-C2931E2C2DAD}"/>
              </a:ext>
            </a:extLst>
          </p:cNvPr>
          <p:cNvSpPr/>
          <p:nvPr/>
        </p:nvSpPr>
        <p:spPr bwMode="auto">
          <a:xfrm>
            <a:off x="5859973" y="508180"/>
            <a:ext cx="735143" cy="735142"/>
          </a:xfrm>
          <a:prstGeom prst="ellipse">
            <a:avLst/>
          </a:prstGeom>
          <a:solidFill>
            <a:srgbClr val="0181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marL="0" marR="0" lvl="0" indent="0" algn="ctr" defTabSz="9323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 descr="Android_logo.pdf">
            <a:extLst>
              <a:ext uri="{FF2B5EF4-FFF2-40B4-BE49-F238E27FC236}">
                <a16:creationId xmlns:a16="http://schemas.microsoft.com/office/drawing/2014/main" id="{3D827C5E-ACB1-44AD-97C2-E4C673349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314" y="692533"/>
            <a:ext cx="310848" cy="357473"/>
          </a:xfrm>
          <a:prstGeom prst="rect">
            <a:avLst/>
          </a:prstGeom>
          <a:solidFill>
            <a:srgbClr val="018172"/>
          </a:solidFill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88E1612-465F-400D-A006-55A5FB7EBE3E}"/>
              </a:ext>
            </a:extLst>
          </p:cNvPr>
          <p:cNvSpPr/>
          <p:nvPr/>
        </p:nvSpPr>
        <p:spPr bwMode="auto">
          <a:xfrm>
            <a:off x="7900908" y="508180"/>
            <a:ext cx="735144" cy="735142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marL="0" marR="0" lvl="0" indent="0" algn="ctr" defTabSz="9323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Windows_logo.pdf">
            <a:extLst>
              <a:ext uri="{FF2B5EF4-FFF2-40B4-BE49-F238E27FC236}">
                <a16:creationId xmlns:a16="http://schemas.microsoft.com/office/drawing/2014/main" id="{F681B316-ABBB-461B-93FA-3744F3F78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854" y="716924"/>
            <a:ext cx="333051" cy="31084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2A392D-811F-4CC0-A921-26C6E8B15E0D}"/>
              </a:ext>
            </a:extLst>
          </p:cNvPr>
          <p:cNvSpPr txBox="1"/>
          <p:nvPr/>
        </p:nvSpPr>
        <p:spPr>
          <a:xfrm>
            <a:off x="3125207" y="1474204"/>
            <a:ext cx="2039030" cy="703549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ctr" defTabSz="93238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UI+APIs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88954A-4733-41C3-ABC8-46AF7513A76F}"/>
              </a:ext>
            </a:extLst>
          </p:cNvPr>
          <p:cNvSpPr txBox="1"/>
          <p:nvPr/>
        </p:nvSpPr>
        <p:spPr>
          <a:xfrm>
            <a:off x="7240989" y="1474204"/>
            <a:ext cx="2076753" cy="703549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ctr" defTabSz="93238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UI + APIs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E4CF8E-46BF-4AF1-8FF9-0CB7789C522E}"/>
              </a:ext>
            </a:extLst>
          </p:cNvPr>
          <p:cNvSpPr txBox="1"/>
          <p:nvPr/>
        </p:nvSpPr>
        <p:spPr>
          <a:xfrm>
            <a:off x="5190525" y="1474202"/>
            <a:ext cx="2050464" cy="703549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ctr" defTabSz="93238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UI + APIs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9E6E57-7C22-4C39-AF39-30E855D39580}"/>
              </a:ext>
            </a:extLst>
          </p:cNvPr>
          <p:cNvSpPr txBox="1"/>
          <p:nvPr/>
        </p:nvSpPr>
        <p:spPr>
          <a:xfrm>
            <a:off x="3164872" y="2355471"/>
            <a:ext cx="1968707" cy="2329441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384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36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Аккумулятор</a:t>
            </a: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384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GPS</a:t>
            </a:r>
          </a:p>
          <a:p>
            <a:pPr marL="0" marR="0" lvl="0" indent="0" algn="l" defTabSz="932384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36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Свет</a:t>
            </a: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384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36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Нотификации</a:t>
            </a: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384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36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Настройки</a:t>
            </a: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384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Text To Speech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4BB8F-8A4A-4DAA-8C65-AFEDA4CD21CA}"/>
              </a:ext>
            </a:extLst>
          </p:cNvPr>
          <p:cNvSpPr txBox="1"/>
          <p:nvPr/>
        </p:nvSpPr>
        <p:spPr>
          <a:xfrm>
            <a:off x="5253531" y="2355471"/>
            <a:ext cx="2076752" cy="2296997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lvl="0" defTabSz="93238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836" kern="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Аккумулятор</a:t>
            </a:r>
            <a:endParaRPr lang="en-US" sz="1836" kern="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lvl="0" defTabSz="93238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36" kern="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GPS</a:t>
            </a:r>
          </a:p>
          <a:p>
            <a:pPr lvl="0" defTabSz="93238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836" kern="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Свет</a:t>
            </a:r>
            <a:endParaRPr lang="en-US" sz="1836" kern="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lvl="0" defTabSz="93238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836" kern="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Нотификации</a:t>
            </a:r>
            <a:endParaRPr lang="en-US" sz="1836" kern="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lvl="0" defTabSz="93238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836" kern="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Настройки</a:t>
            </a:r>
            <a:endParaRPr lang="en-US" sz="1836" kern="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lvl="0" defTabSz="93238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36" kern="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Text To Speech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0CFA9C-180C-460B-BA44-99C49AFC7309}"/>
              </a:ext>
            </a:extLst>
          </p:cNvPr>
          <p:cNvSpPr txBox="1"/>
          <p:nvPr/>
        </p:nvSpPr>
        <p:spPr>
          <a:xfrm>
            <a:off x="7334220" y="2355471"/>
            <a:ext cx="2228879" cy="2296997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lvl="0" defTabSz="93238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836" kern="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Аккумулятор</a:t>
            </a:r>
            <a:endParaRPr lang="en-US" sz="1836" kern="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lvl="0" defTabSz="93238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36" kern="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GPS</a:t>
            </a:r>
          </a:p>
          <a:p>
            <a:pPr lvl="0" defTabSz="93238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836" kern="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Свет</a:t>
            </a:r>
            <a:endParaRPr lang="en-US" sz="1836" kern="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lvl="0" defTabSz="93238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836" kern="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Нотификации</a:t>
            </a:r>
            <a:endParaRPr lang="en-US" sz="1836" kern="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lvl="0" defTabSz="93238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836" kern="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Настройки</a:t>
            </a:r>
            <a:endParaRPr lang="en-US" sz="1836" kern="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lvl="0" defTabSz="93238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36" kern="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Text To Speech</a:t>
            </a:r>
          </a:p>
        </p:txBody>
      </p:sp>
      <p:pic>
        <p:nvPicPr>
          <p:cNvPr id="22" name="Picture 2" descr="http://www.freeiconspng.com/uploads/ios-7-logo-png-14.png">
            <a:extLst>
              <a:ext uri="{FF2B5EF4-FFF2-40B4-BE49-F238E27FC236}">
                <a16:creationId xmlns:a16="http://schemas.microsoft.com/office/drawing/2014/main" id="{810CAEED-3957-4E29-B930-821E8CAEE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6853" y="744820"/>
            <a:ext cx="424744" cy="267369"/>
          </a:xfrm>
          <a:prstGeom prst="rect">
            <a:avLst/>
          </a:prstGeom>
          <a:solidFill>
            <a:srgbClr val="693F9A"/>
          </a:solidFill>
          <a:extLst/>
        </p:spPr>
      </p:pic>
    </p:spTree>
    <p:extLst>
      <p:ext uri="{BB962C8B-B14F-4D97-AF65-F5344CB8AC3E}">
        <p14:creationId xmlns:p14="http://schemas.microsoft.com/office/powerpoint/2010/main" val="4034665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9B48C60-85F6-4F7F-BA33-31C5CFE8158A}"/>
              </a:ext>
            </a:extLst>
          </p:cNvPr>
          <p:cNvSpPr txBox="1">
            <a:spLocks/>
          </p:cNvSpPr>
          <p:nvPr/>
        </p:nvSpPr>
        <p:spPr>
          <a:xfrm>
            <a:off x="0" y="295275"/>
            <a:ext cx="6523038" cy="9175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Plugins </a:t>
            </a:r>
            <a:r>
              <a:rPr lang="ru-RU">
                <a:solidFill>
                  <a:schemeClr val="bg1">
                    <a:lumMod val="85000"/>
                    <a:lumOff val="15000"/>
                  </a:schemeClr>
                </a:solidFill>
              </a:rPr>
              <a:t>для</a:t>
            </a: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794">
                <a:solidFill>
                  <a:schemeClr val="bg1">
                    <a:lumMod val="85000"/>
                    <a:lumOff val="15000"/>
                  </a:schemeClr>
                </a:solidFill>
              </a:rPr>
              <a:t>Xamarin</a:t>
            </a:r>
            <a:endParaRPr lang="en-US" sz="4794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226CC7-4C66-4969-9971-BA86FF96D264}"/>
              </a:ext>
            </a:extLst>
          </p:cNvPr>
          <p:cNvSpPr/>
          <p:nvPr/>
        </p:nvSpPr>
        <p:spPr bwMode="auto">
          <a:xfrm>
            <a:off x="1382865" y="2036148"/>
            <a:ext cx="9670744" cy="14951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marL="0" marR="0" lvl="0" indent="0" algn="ctr" defTabSz="9323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B22A8-0079-4671-A7F4-91D2EDD547D2}"/>
              </a:ext>
            </a:extLst>
          </p:cNvPr>
          <p:cNvSpPr txBox="1"/>
          <p:nvPr/>
        </p:nvSpPr>
        <p:spPr>
          <a:xfrm>
            <a:off x="1382866" y="2249733"/>
            <a:ext cx="9670743" cy="986061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ctr" defTabSz="93238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8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Общий</a:t>
            </a:r>
            <a:r>
              <a:rPr kumimoji="0" lang="en-US" sz="448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API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E78C90-3E68-4800-BE45-B66FACEE72FC}"/>
              </a:ext>
            </a:extLst>
          </p:cNvPr>
          <p:cNvGrpSpPr/>
          <p:nvPr/>
        </p:nvGrpSpPr>
        <p:grpSpPr>
          <a:xfrm>
            <a:off x="1382865" y="4003926"/>
            <a:ext cx="9670744" cy="1449380"/>
            <a:chOff x="1125407" y="4176479"/>
            <a:chExt cx="9481982" cy="1421090"/>
          </a:xfrm>
        </p:grpSpPr>
        <p:pic>
          <p:nvPicPr>
            <p:cNvPr id="12" name="Picture 11" descr="Icon_A.pdf">
              <a:extLst>
                <a:ext uri="{FF2B5EF4-FFF2-40B4-BE49-F238E27FC236}">
                  <a16:creationId xmlns:a16="http://schemas.microsoft.com/office/drawing/2014/main" id="{374911FE-DC5D-4775-B789-74F0090BE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407" y="4176480"/>
              <a:ext cx="1061431" cy="142108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93DA82-039B-48CE-B67E-9EA222F31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7039" y="4305705"/>
              <a:ext cx="1207292" cy="108055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6C3D445-1175-4141-BBE7-D9D1C5967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4532" y="4305705"/>
              <a:ext cx="1206330" cy="119161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D9ADF7-F1E4-4DA6-85F5-F9D33588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1063" y="4176480"/>
              <a:ext cx="1137969" cy="137538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8EE3801-1106-4CFB-AD23-AA450DF2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83500" y="4176479"/>
              <a:ext cx="1023889" cy="142108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8B42B8A-8EDB-43C0-807F-654D52381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9233" y="4416765"/>
              <a:ext cx="1094067" cy="1080559"/>
            </a:xfrm>
            <a:prstGeom prst="rect">
              <a:avLst/>
            </a:prstGeom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5412A77-2B1F-428E-BDBD-FC8EB10A842A}"/>
              </a:ext>
            </a:extLst>
          </p:cNvPr>
          <p:cNvSpPr txBox="1">
            <a:spLocks/>
          </p:cNvSpPr>
          <p:nvPr/>
        </p:nvSpPr>
        <p:spPr>
          <a:xfrm>
            <a:off x="6126052" y="6170383"/>
            <a:ext cx="5823803" cy="525223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r" defTabSz="9326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Xamarin.com/plugins</a:t>
            </a:r>
            <a:endParaRPr lang="en-US" sz="32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4669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2658</TotalTime>
  <Words>665</Words>
  <Application>Microsoft Office PowerPoint</Application>
  <PresentationFormat>Widescreen</PresentationFormat>
  <Paragraphs>180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Century Gothic</vt:lpstr>
      <vt:lpstr>Century Gothic (Headings)</vt:lpstr>
      <vt:lpstr>Segoe UI</vt:lpstr>
      <vt:lpstr>Segoe UI Light</vt:lpstr>
      <vt:lpstr>Segoe UI Semibold</vt:lpstr>
      <vt:lpstr>Segoe UI Semilight</vt:lpstr>
      <vt:lpstr>Wingdings 3</vt:lpstr>
      <vt:lpstr>Ion</vt:lpstr>
      <vt:lpstr>Xamarin.Forms</vt:lpstr>
      <vt:lpstr>PowerPoint Presentation</vt:lpstr>
      <vt:lpstr>Почему именно Xamarin.Forms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Xamarin.Forms</dc:title>
  <dc:creator>Vladimir Makarevich</dc:creator>
  <cp:lastModifiedBy>Vladimir Makarevich</cp:lastModifiedBy>
  <cp:revision>45</cp:revision>
  <dcterms:created xsi:type="dcterms:W3CDTF">2018-12-18T18:36:13Z</dcterms:created>
  <dcterms:modified xsi:type="dcterms:W3CDTF">2018-12-20T14:54:38Z</dcterms:modified>
</cp:coreProperties>
</file>